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58" r:id="rId3"/>
    <p:sldId id="263" r:id="rId4"/>
    <p:sldId id="259" r:id="rId5"/>
    <p:sldId id="260" r:id="rId6"/>
    <p:sldId id="265" r:id="rId7"/>
    <p:sldId id="267" r:id="rId8"/>
    <p:sldId id="266" r:id="rId9"/>
    <p:sldId id="262" r:id="rId10"/>
    <p:sldId id="268" r:id="rId11"/>
    <p:sldId id="275" r:id="rId12"/>
    <p:sldId id="264" r:id="rId13"/>
    <p:sldId id="261" r:id="rId14"/>
    <p:sldId id="271" r:id="rId15"/>
    <p:sldId id="277" r:id="rId16"/>
    <p:sldId id="276" r:id="rId17"/>
    <p:sldId id="272" r:id="rId18"/>
    <p:sldId id="273" r:id="rId19"/>
    <p:sldId id="274" r:id="rId20"/>
    <p:sldId id="269" r:id="rId21"/>
    <p:sldId id="270" r:id="rId22"/>
    <p:sldId id="279" r:id="rId23"/>
    <p:sldId id="278" r:id="rId24"/>
    <p:sldId id="283" r:id="rId25"/>
    <p:sldId id="280" r:id="rId26"/>
    <p:sldId id="287" r:id="rId27"/>
    <p:sldId id="286" r:id="rId28"/>
    <p:sldId id="288" r:id="rId29"/>
    <p:sldId id="289" r:id="rId30"/>
    <p:sldId id="285" r:id="rId31"/>
    <p:sldId id="284" r:id="rId32"/>
    <p:sldId id="281" r:id="rId33"/>
    <p:sldId id="282" r:id="rId34"/>
    <p:sldId id="290" r:id="rId35"/>
    <p:sldId id="291" r:id="rId36"/>
    <p:sldId id="295" r:id="rId37"/>
    <p:sldId id="294" r:id="rId38"/>
    <p:sldId id="293"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89922" autoAdjust="0"/>
  </p:normalViewPr>
  <p:slideViewPr>
    <p:cSldViewPr snapToGrid="0">
      <p:cViewPr varScale="1">
        <p:scale>
          <a:sx n="104" d="100"/>
          <a:sy n="104" d="100"/>
        </p:scale>
        <p:origin x="360" y="102"/>
      </p:cViewPr>
      <p:guideLst/>
    </p:cSldViewPr>
  </p:slideViewPr>
  <p:notesTextViewPr>
    <p:cViewPr>
      <p:scale>
        <a:sx n="1" d="1"/>
        <a:sy n="1" d="1"/>
      </p:scale>
      <p:origin x="0" y="-108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5543F-1644-4562-94D8-2049F518984C}" type="datetimeFigureOut">
              <a:rPr lang="zh-TW" altLang="en-US" smtClean="0"/>
              <a:t>2021/3/8</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60C7E-93F1-494F-A176-B051778CDC0F}" type="slidenum">
              <a:rPr lang="zh-TW" altLang="en-US" smtClean="0"/>
              <a:t>‹#›</a:t>
            </a:fld>
            <a:endParaRPr lang="zh-TW" altLang="en-US"/>
          </a:p>
        </p:txBody>
      </p:sp>
    </p:spTree>
    <p:extLst>
      <p:ext uri="{BB962C8B-B14F-4D97-AF65-F5344CB8AC3E}">
        <p14:creationId xmlns:p14="http://schemas.microsoft.com/office/powerpoint/2010/main" val="213016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https://admin.sli.do/event/sgs8d64p/polls</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Problem</a:t>
            </a:r>
            <a:r>
              <a:rPr lang="zh-CN" altLang="en-US" dirty="0"/>
              <a:t>：</a:t>
            </a:r>
            <a:endParaRPr lang="en-US" altLang="zh-CN" dirty="0"/>
          </a:p>
          <a:p>
            <a:pPr marL="228600" indent="-228600">
              <a:buAutoNum type="arabicPeriod"/>
            </a:pPr>
            <a:r>
              <a:rPr lang="en-MY" altLang="zh-TW" dirty="0"/>
              <a:t>Which server is going to distribute the job to other server</a:t>
            </a:r>
          </a:p>
          <a:p>
            <a:pPr marL="0" indent="0">
              <a:buNone/>
            </a:pPr>
            <a:endParaRPr lang="en-MY" altLang="zh-TW" dirty="0"/>
          </a:p>
          <a:p>
            <a:pPr marL="0" indent="0">
              <a:buNone/>
            </a:pPr>
            <a:r>
              <a:rPr lang="en-MY" altLang="zh-TW" dirty="0"/>
              <a:t>Solution</a:t>
            </a:r>
            <a:r>
              <a:rPr lang="zh-CN" altLang="en-US" dirty="0"/>
              <a:t>：</a:t>
            </a:r>
            <a:endParaRPr lang="en-MY" altLang="zh-TW" dirty="0"/>
          </a:p>
          <a:p>
            <a:pPr marL="0" indent="0">
              <a:buNone/>
            </a:pPr>
            <a:r>
              <a:rPr lang="en-MY" altLang="zh-TW" dirty="0"/>
              <a:t>Load balancing software / Code / Load balancing Server</a:t>
            </a:r>
          </a:p>
          <a:p>
            <a:pPr marL="0" indent="0">
              <a:buNone/>
            </a:pPr>
            <a:endParaRPr lang="en-MY" altLang="zh-TW" dirty="0"/>
          </a:p>
          <a:p>
            <a:pPr marL="0" indent="0">
              <a:buNone/>
            </a:pPr>
            <a:r>
              <a:rPr lang="en-MY" altLang="zh-TW" dirty="0"/>
              <a:t>Problem</a:t>
            </a:r>
            <a:r>
              <a:rPr lang="zh-CN" altLang="en-US" dirty="0"/>
              <a:t>：</a:t>
            </a:r>
            <a:endParaRPr lang="en-MY" altLang="zh-CN" dirty="0"/>
          </a:p>
          <a:p>
            <a:pPr marL="228600" indent="-228600">
              <a:buAutoNum type="arabicPeriod"/>
            </a:pPr>
            <a:r>
              <a:rPr lang="en-MY" altLang="zh-TW" dirty="0"/>
              <a:t>If I upload a file then server 1 received the first request, but when I came to second request it wouldn’t save the same server anymore.</a:t>
            </a:r>
          </a:p>
          <a:p>
            <a:pPr marL="228600" indent="-228600">
              <a:buAutoNum type="arabicPeriod"/>
            </a:pPr>
            <a:endParaRPr lang="en-MY" altLang="zh-TW" dirty="0"/>
          </a:p>
          <a:p>
            <a:pPr marL="0" indent="0">
              <a:buNone/>
            </a:pPr>
            <a:r>
              <a:rPr lang="en-MY" altLang="zh-TW" dirty="0"/>
              <a:t>Solution</a:t>
            </a:r>
            <a:r>
              <a:rPr lang="zh-CN" altLang="en-US" dirty="0"/>
              <a:t>：</a:t>
            </a:r>
            <a:endParaRPr lang="en-MY" altLang="zh-CN" dirty="0"/>
          </a:p>
          <a:p>
            <a:pPr marL="228600" indent="-228600">
              <a:buAutoNum type="arabicPeriod"/>
            </a:pPr>
            <a:r>
              <a:rPr lang="en-MY" altLang="zh-TW" dirty="0"/>
              <a:t>Ethernet Address / IP Address / Login Account(Cookies) to keep like an excel which can track each IP to the same server</a:t>
            </a:r>
          </a:p>
          <a:p>
            <a:pPr marL="228600" indent="-228600">
              <a:buAutoNum type="arabicPeriod"/>
            </a:pPr>
            <a:endParaRPr lang="en-MY" altLang="zh-TW" dirty="0"/>
          </a:p>
          <a:p>
            <a:pPr marL="0" indent="0">
              <a:buNone/>
            </a:pPr>
            <a:r>
              <a:rPr lang="en-MY" altLang="zh-TW" dirty="0"/>
              <a:t>Problem</a:t>
            </a:r>
            <a:r>
              <a:rPr lang="zh-CN" altLang="en-US" dirty="0"/>
              <a:t>：</a:t>
            </a:r>
            <a:endParaRPr lang="en-US" altLang="zh-CN" dirty="0"/>
          </a:p>
          <a:p>
            <a:pPr marL="228600" indent="-228600">
              <a:buAutoNum type="arabicPeriod"/>
            </a:pPr>
            <a:r>
              <a:rPr lang="en-MY" altLang="zh-TW" dirty="0"/>
              <a:t>If you are in different place with different IP or you had set the route then request to server with different user but same IP</a:t>
            </a:r>
          </a:p>
          <a:p>
            <a:pPr marL="228600" indent="-228600">
              <a:buAutoNum type="arabicPeriod"/>
            </a:pPr>
            <a:r>
              <a:rPr lang="en-MY" altLang="zh-TW" dirty="0"/>
              <a:t>If one of each server break and it cant track the right user to the right server</a:t>
            </a:r>
          </a:p>
          <a:p>
            <a:pPr marL="228600" indent="-228600">
              <a:buAutoNum type="arabicPeriod"/>
            </a:pPr>
            <a:r>
              <a:rPr lang="en-MY" altLang="zh-TW" dirty="0"/>
              <a:t>If the load balancing server died, whole thing crash</a:t>
            </a:r>
          </a:p>
          <a:p>
            <a:pPr marL="228600" indent="-228600">
              <a:buAutoNum type="arabicPeriod"/>
            </a:pPr>
            <a:endParaRPr lang="en-MY" altLang="zh-TW" dirty="0"/>
          </a:p>
          <a:p>
            <a:pPr marL="0" indent="0">
              <a:buNone/>
            </a:pPr>
            <a:r>
              <a:rPr lang="en-MY" altLang="zh-TW" dirty="0"/>
              <a:t>Solution</a:t>
            </a:r>
            <a:r>
              <a:rPr lang="zh-CN" altLang="en-US" dirty="0"/>
              <a:t>：</a:t>
            </a:r>
            <a:endParaRPr lang="en-MY" altLang="zh-CN" dirty="0"/>
          </a:p>
          <a:p>
            <a:pPr marL="228600" indent="-228600">
              <a:buAutoNum type="arabicPeriod"/>
            </a:pPr>
            <a:r>
              <a:rPr lang="en-MY" altLang="zh-CN" dirty="0"/>
              <a:t>JSON</a:t>
            </a:r>
          </a:p>
          <a:p>
            <a:pPr marL="228600" indent="-228600">
              <a:buAutoNum type="arabicPeriod"/>
            </a:pPr>
            <a:r>
              <a:rPr lang="en-MY" altLang="zh-CN" dirty="0"/>
              <a:t>Two load balancer</a:t>
            </a:r>
            <a:endParaRPr lang="en-US" altLang="zh-CN" dirty="0"/>
          </a:p>
          <a:p>
            <a:pPr marL="0" indent="0">
              <a:buNone/>
            </a:pPr>
            <a:endParaRPr lang="en-MY" altLang="zh-TW"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22</a:t>
            </a:fld>
            <a:endParaRPr lang="zh-TW" altLang="en-US"/>
          </a:p>
        </p:txBody>
      </p:sp>
    </p:spTree>
    <p:extLst>
      <p:ext uri="{BB962C8B-B14F-4D97-AF65-F5344CB8AC3E}">
        <p14:creationId xmlns:p14="http://schemas.microsoft.com/office/powerpoint/2010/main" val="220310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Problem</a:t>
            </a:r>
            <a:r>
              <a:rPr lang="zh-CN" altLang="en-US" dirty="0"/>
              <a:t>：</a:t>
            </a:r>
            <a:endParaRPr lang="en-US" altLang="zh-CN" dirty="0"/>
          </a:p>
          <a:p>
            <a:pPr marL="228600" indent="-228600">
              <a:buAutoNum type="arabicPeriod"/>
            </a:pPr>
            <a:r>
              <a:rPr lang="en-US" altLang="zh-CN" dirty="0"/>
              <a:t>Cable</a:t>
            </a:r>
          </a:p>
          <a:p>
            <a:pPr marL="228600" indent="-228600">
              <a:buAutoNum type="arabicPeriod"/>
            </a:pPr>
            <a:r>
              <a:rPr lang="en-US" altLang="zh-CN" dirty="0"/>
              <a:t>Which</a:t>
            </a:r>
            <a:r>
              <a:rPr lang="en-MY" altLang="zh-CN" dirty="0"/>
              <a:t> load balancer first?</a:t>
            </a:r>
            <a:r>
              <a:rPr lang="en-US" altLang="zh-CN" dirty="0"/>
              <a:t>  (Recursive)</a:t>
            </a:r>
          </a:p>
          <a:p>
            <a:pPr marL="228600" indent="-228600">
              <a:buAutoNum type="arabicPeriod"/>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When you buy a server, the provider will tell you when was the meantime between a failure(MTBF</a:t>
            </a:r>
            <a:r>
              <a:rPr lang="en-MY" altLang="zh-TW" dirty="0"/>
              <a:t> </a:t>
            </a:r>
            <a:r>
              <a:rPr lang="zh-CN" altLang="en-US" dirty="0"/>
              <a:t>平均壽命</a:t>
            </a:r>
            <a:r>
              <a:rPr lang="en-US" altLang="zh-TW" dirty="0"/>
              <a:t>)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Natural Disaster </a:t>
            </a:r>
            <a:r>
              <a:rPr lang="en-MY" altLang="zh-CN" dirty="0"/>
              <a:t>/ Probability Play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TW" dirty="0"/>
              <a:t>As a master or business man, this is too low to calculate which server will at the same day and that. Rely on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TW" dirty="0"/>
              <a:t>Solution</a:t>
            </a:r>
            <a:r>
              <a:rPr lang="zh-CN" altLang="en-US" dirty="0"/>
              <a:t>：</a:t>
            </a:r>
            <a:endParaRPr lang="en-MY"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MY" altLang="zh-TW" dirty="0"/>
              <a:t>Send a heartbeat to another server saying I’m alive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MY"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TW"/>
              <a:t>Rent a server from someone(Cloud Provider)</a:t>
            </a:r>
          </a:p>
          <a:p>
            <a:endParaRPr lang="zh-TW" altLang="en-US"/>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23</a:t>
            </a:fld>
            <a:endParaRPr lang="zh-TW" altLang="en-US"/>
          </a:p>
        </p:txBody>
      </p:sp>
    </p:spTree>
    <p:extLst>
      <p:ext uri="{BB962C8B-B14F-4D97-AF65-F5344CB8AC3E}">
        <p14:creationId xmlns:p14="http://schemas.microsoft.com/office/powerpoint/2010/main" val="1430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660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443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60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zh-TW" dirty="0"/>
              <a:t>Server Rack 1.5inch</a:t>
            </a:r>
          </a:p>
          <a:p>
            <a:endParaRPr lang="en-US" altLang="zh-CN" dirty="0"/>
          </a:p>
          <a:p>
            <a:r>
              <a:rPr lang="en-US" altLang="zh-CN" dirty="0"/>
              <a:t>Problem</a:t>
            </a:r>
            <a:r>
              <a:rPr lang="zh-CN" altLang="en-US" dirty="0"/>
              <a:t>：</a:t>
            </a:r>
            <a:endParaRPr lang="en-MY" altLang="zh-TW" dirty="0"/>
          </a:p>
          <a:p>
            <a:pPr marL="228600" indent="-228600">
              <a:buAutoNum type="arabicPeriod"/>
            </a:pPr>
            <a:r>
              <a:rPr lang="en-US" altLang="zh-CN" dirty="0"/>
              <a:t>SPOF </a:t>
            </a:r>
            <a:r>
              <a:rPr lang="en-MY" altLang="zh-TW" b="0" i="0" dirty="0">
                <a:solidFill>
                  <a:srgbClr val="222222"/>
                </a:solidFill>
                <a:effectLst/>
                <a:latin typeface="arial" panose="020B0604020202020204" pitchFamily="34" charset="0"/>
              </a:rPr>
              <a:t> </a:t>
            </a:r>
            <a:r>
              <a:rPr lang="en-MY" altLang="zh-TW" b="1" i="0" dirty="0">
                <a:solidFill>
                  <a:srgbClr val="222222"/>
                </a:solidFill>
                <a:effectLst/>
                <a:latin typeface="arial" panose="020B0604020202020204" pitchFamily="34" charset="0"/>
              </a:rPr>
              <a:t>single point of failure</a:t>
            </a:r>
            <a:endParaRPr lang="en-US" altLang="zh-CN" dirty="0"/>
          </a:p>
          <a:p>
            <a:pPr marL="228600" indent="-228600">
              <a:buAutoNum type="arabicPeriod"/>
            </a:pPr>
            <a:r>
              <a:rPr lang="en-US" altLang="zh-TW" dirty="0"/>
              <a:t>Bottleneck of sort internet bandwidth(one computer do one much of work at a time)</a:t>
            </a:r>
          </a:p>
          <a:p>
            <a:pPr marL="228600" indent="-228600">
              <a:buAutoNum type="arabicPeriod"/>
            </a:pPr>
            <a:r>
              <a:rPr lang="en-US" altLang="zh-TW" dirty="0"/>
              <a:t>User limitation 1000 if 1001?</a:t>
            </a:r>
          </a:p>
          <a:p>
            <a:pPr marL="228600" indent="-228600">
              <a:buAutoNum type="arabicPeriod"/>
            </a:pPr>
            <a:endParaRPr lang="en-US" altLang="zh-TW" dirty="0"/>
          </a:p>
          <a:p>
            <a:pPr marL="0" indent="0">
              <a:buNone/>
            </a:pPr>
            <a:r>
              <a:rPr lang="en-US" altLang="zh-TW" dirty="0"/>
              <a:t>Better Solution?</a:t>
            </a:r>
            <a:endParaRPr lang="zh-TW" altLang="en-US"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14</a:t>
            </a:fld>
            <a:endParaRPr lang="zh-TW" altLang="en-US"/>
          </a:p>
        </p:txBody>
      </p:sp>
    </p:spTree>
    <p:extLst>
      <p:ext uri="{BB962C8B-B14F-4D97-AF65-F5344CB8AC3E}">
        <p14:creationId xmlns:p14="http://schemas.microsoft.com/office/powerpoint/2010/main" val="17819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pple-system"/>
              </a:rPr>
              <a:t>一种架构的概念，这些概念用在存储上可以，用在数据库上，网络上一样可以。</a:t>
            </a:r>
            <a:endParaRPr lang="zh-TW" altLang="en-US"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15</a:t>
            </a:fld>
            <a:endParaRPr lang="zh-TW" altLang="en-US"/>
          </a:p>
        </p:txBody>
      </p:sp>
    </p:spTree>
    <p:extLst>
      <p:ext uri="{BB962C8B-B14F-4D97-AF65-F5344CB8AC3E}">
        <p14:creationId xmlns:p14="http://schemas.microsoft.com/office/powerpoint/2010/main" val="34294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zh-TW" dirty="0"/>
              <a:t>Server Rack 6inch</a:t>
            </a:r>
          </a:p>
          <a:p>
            <a:endParaRPr lang="en-US" altLang="zh-CN" dirty="0"/>
          </a:p>
          <a:p>
            <a:r>
              <a:rPr lang="en-US" altLang="zh-CN" dirty="0"/>
              <a:t>2 power supplies</a:t>
            </a:r>
          </a:p>
          <a:p>
            <a:r>
              <a:rPr lang="en-US" altLang="zh-CN" dirty="0"/>
              <a:t>2 hard drives</a:t>
            </a:r>
          </a:p>
          <a:p>
            <a:r>
              <a:rPr lang="en-US" altLang="zh-CN" dirty="0"/>
              <a:t>2 Ethernet cables</a:t>
            </a:r>
          </a:p>
          <a:p>
            <a:endParaRPr lang="en-US" altLang="zh-CN" dirty="0"/>
          </a:p>
          <a:p>
            <a:r>
              <a:rPr lang="en-US" altLang="zh-CN" dirty="0"/>
              <a:t>Problem Remain</a:t>
            </a:r>
            <a:r>
              <a:rPr lang="zh-CN" altLang="en-US" dirty="0"/>
              <a:t>：</a:t>
            </a:r>
            <a:endParaRPr lang="en-MY" altLang="zh-TW" dirty="0"/>
          </a:p>
          <a:p>
            <a:pPr marL="228600" indent="-228600">
              <a:buAutoNum type="arabicPeriod"/>
            </a:pPr>
            <a:r>
              <a:rPr lang="en-US" altLang="zh-TW" dirty="0"/>
              <a:t>Natural disaster</a:t>
            </a:r>
          </a:p>
          <a:p>
            <a:pPr marL="228600" indent="-228600">
              <a:buAutoNum type="arabicPeriod"/>
            </a:pPr>
            <a:r>
              <a:rPr lang="en-MY" altLang="zh-TW" dirty="0"/>
              <a:t>Even the server is the highest performance, but if we want to solve real case, it still need more higher performance to address / future</a:t>
            </a:r>
          </a:p>
          <a:p>
            <a:pPr marL="228600" indent="-228600">
              <a:buAutoNum type="arabicPeriod"/>
            </a:pPr>
            <a:r>
              <a:rPr lang="en-MY" altLang="zh-TW" dirty="0"/>
              <a:t>SPOF</a:t>
            </a:r>
            <a:endParaRPr lang="en-US" altLang="zh-TW"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16</a:t>
            </a:fld>
            <a:endParaRPr lang="zh-TW" altLang="en-US"/>
          </a:p>
        </p:txBody>
      </p:sp>
    </p:spTree>
    <p:extLst>
      <p:ext uri="{BB962C8B-B14F-4D97-AF65-F5344CB8AC3E}">
        <p14:creationId xmlns:p14="http://schemas.microsoft.com/office/powerpoint/2010/main" val="309999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Problem</a:t>
            </a:r>
            <a:r>
              <a:rPr lang="zh-CN" altLang="en-US" dirty="0"/>
              <a:t>：</a:t>
            </a:r>
            <a:endParaRPr lang="en-MY" altLang="zh-TW" dirty="0"/>
          </a:p>
          <a:p>
            <a:pPr marL="228600" indent="-228600">
              <a:buAutoNum type="arabicPeriod"/>
            </a:pPr>
            <a:r>
              <a:rPr lang="en-US" altLang="zh-CN" dirty="0"/>
              <a:t>Costs</a:t>
            </a:r>
            <a:r>
              <a:rPr lang="en-MY" altLang="zh-CN" dirty="0"/>
              <a:t>(Human, Electricity, Air Cond, Security) to wire all</a:t>
            </a:r>
            <a:endParaRPr lang="en-US" altLang="zh-TW" dirty="0"/>
          </a:p>
          <a:p>
            <a:pPr marL="0" indent="0">
              <a:buNone/>
            </a:pPr>
            <a:r>
              <a:rPr lang="en-US" altLang="zh-TW" dirty="0"/>
              <a:t>Better Solution?</a:t>
            </a:r>
            <a:endParaRPr lang="zh-TW" altLang="en-US"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19</a:t>
            </a:fld>
            <a:endParaRPr lang="zh-TW" altLang="en-US"/>
          </a:p>
        </p:txBody>
      </p:sp>
    </p:spTree>
    <p:extLst>
      <p:ext uri="{BB962C8B-B14F-4D97-AF65-F5344CB8AC3E}">
        <p14:creationId xmlns:p14="http://schemas.microsoft.com/office/powerpoint/2010/main" val="102638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Problem</a:t>
            </a:r>
            <a:r>
              <a:rPr lang="zh-CN" altLang="en-US" dirty="0"/>
              <a:t>：</a:t>
            </a:r>
            <a:endParaRPr lang="en-MY" altLang="zh-TW" dirty="0"/>
          </a:p>
          <a:p>
            <a:pPr marL="228600" indent="-228600">
              <a:buAutoNum type="arabicPeriod"/>
            </a:pPr>
            <a:r>
              <a:rPr lang="en-US" altLang="zh-CN" dirty="0"/>
              <a:t>Costs</a:t>
            </a:r>
            <a:r>
              <a:rPr lang="en-MY" altLang="zh-CN" dirty="0"/>
              <a:t>(Human, Electricity, Air Cond, Security) to wire all</a:t>
            </a:r>
          </a:p>
          <a:p>
            <a:pPr marL="228600" indent="-228600">
              <a:buAutoNum type="arabicPeriod"/>
            </a:pPr>
            <a:r>
              <a:rPr lang="en-MY" altLang="zh-TW" dirty="0"/>
              <a:t>Wire connection is mess</a:t>
            </a:r>
            <a:endParaRPr lang="en-US" altLang="zh-TW" dirty="0"/>
          </a:p>
          <a:p>
            <a:pPr marL="0" indent="0">
              <a:buNone/>
            </a:pPr>
            <a:r>
              <a:rPr lang="en-US" altLang="zh-TW" dirty="0"/>
              <a:t>Better Solution?</a:t>
            </a:r>
            <a:endParaRPr lang="zh-TW" altLang="en-US"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20</a:t>
            </a:fld>
            <a:endParaRPr lang="zh-TW" altLang="en-US"/>
          </a:p>
        </p:txBody>
      </p:sp>
    </p:spTree>
    <p:extLst>
      <p:ext uri="{BB962C8B-B14F-4D97-AF65-F5344CB8AC3E}">
        <p14:creationId xmlns:p14="http://schemas.microsoft.com/office/powerpoint/2010/main" val="27587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Problem</a:t>
            </a:r>
            <a:r>
              <a:rPr lang="zh-CN" altLang="en-US" dirty="0"/>
              <a:t>：</a:t>
            </a:r>
            <a:endParaRPr lang="en-MY" altLang="zh-TW" dirty="0"/>
          </a:p>
          <a:p>
            <a:pPr marL="228600" indent="-228600">
              <a:buAutoNum type="arabicPeriod"/>
            </a:pPr>
            <a:r>
              <a:rPr lang="en-US" altLang="zh-CN" dirty="0"/>
              <a:t>Costs</a:t>
            </a:r>
            <a:r>
              <a:rPr lang="en-MY" altLang="zh-CN" dirty="0"/>
              <a:t>(Human, Electricity, Air Cond, Security) to wire all</a:t>
            </a:r>
            <a:endParaRPr lang="en-US" altLang="zh-TW" dirty="0"/>
          </a:p>
          <a:p>
            <a:pPr marL="0" indent="0">
              <a:buNone/>
            </a:pPr>
            <a:r>
              <a:rPr lang="en-US" altLang="zh-TW" dirty="0"/>
              <a:t>Better Solution?</a:t>
            </a:r>
            <a:endParaRPr lang="zh-TW" altLang="en-US" dirty="0"/>
          </a:p>
          <a:p>
            <a:endParaRPr lang="zh-TW" altLang="en-US" dirty="0"/>
          </a:p>
        </p:txBody>
      </p:sp>
      <p:sp>
        <p:nvSpPr>
          <p:cNvPr id="4" name="Slide Number Placeholder 3"/>
          <p:cNvSpPr>
            <a:spLocks noGrp="1"/>
          </p:cNvSpPr>
          <p:nvPr>
            <p:ph type="sldNum" sz="quarter" idx="5"/>
          </p:nvPr>
        </p:nvSpPr>
        <p:spPr/>
        <p:txBody>
          <a:bodyPr/>
          <a:lstStyle/>
          <a:p>
            <a:fld id="{8F260C7E-93F1-494F-A176-B051778CDC0F}" type="slidenum">
              <a:rPr lang="zh-TW" altLang="en-US" smtClean="0"/>
              <a:t>21</a:t>
            </a:fld>
            <a:endParaRPr lang="zh-TW" altLang="en-US"/>
          </a:p>
        </p:txBody>
      </p:sp>
    </p:spTree>
    <p:extLst>
      <p:ext uri="{BB962C8B-B14F-4D97-AF65-F5344CB8AC3E}">
        <p14:creationId xmlns:p14="http://schemas.microsoft.com/office/powerpoint/2010/main" val="1981437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9548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4903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280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086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036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1564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83432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722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651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094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7207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31805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fx5ev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app.sli.do/event/sgs8d64p"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32.png"/><Relationship Id="rId10"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2.xml"/><Relationship Id="rId1" Type="http://schemas.openxmlformats.org/officeDocument/2006/relationships/video" Target="https://www.youtube.com/embed/dH0yz-Osy54?feature=oembe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745434" y="1120676"/>
            <a:ext cx="10694505" cy="23083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200" b="1" i="0" u="none" strike="noStrike" kern="0" cap="none" spc="0" normalizeH="0" baseline="0" noProof="0" dirty="0" err="1">
                <a:ln>
                  <a:noFill/>
                </a:ln>
                <a:solidFill>
                  <a:srgbClr val="FFFFFF"/>
                </a:solidFill>
                <a:effectLst/>
                <a:uLnTx/>
                <a:uFillTx/>
                <a:latin typeface="Arial"/>
                <a:ea typeface="Arial"/>
                <a:cs typeface="Arial"/>
                <a:sym typeface="Arial"/>
              </a:rPr>
              <a:t>雲端運算服務</a:t>
            </a:r>
            <a:r>
              <a:rPr kumimoji="0" lang="en-US" sz="7200" b="1" i="0" u="none" strike="noStrike" kern="0" cap="none" spc="0" normalizeH="0" baseline="0" noProof="0" dirty="0">
                <a:ln>
                  <a:noFill/>
                </a:ln>
                <a:solidFill>
                  <a:srgbClr val="FFFFFF"/>
                </a:solidFill>
                <a:effectLst/>
                <a:uLnTx/>
                <a:uFillTx/>
                <a:latin typeface="Arial"/>
                <a:ea typeface="Arial"/>
                <a:cs typeface="Arial"/>
                <a:sym typeface="Arial"/>
              </a:rPr>
              <a:t>、</a:t>
            </a:r>
            <a:endParaRPr kumimoji="0" sz="72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200" b="1" i="0" u="none" strike="noStrike" kern="0" cap="none" spc="0" normalizeH="0" baseline="0" noProof="0" dirty="0" err="1">
                <a:ln>
                  <a:noFill/>
                </a:ln>
                <a:solidFill>
                  <a:srgbClr val="FFFFFF"/>
                </a:solidFill>
                <a:effectLst/>
                <a:uLnTx/>
                <a:uFillTx/>
                <a:latin typeface="Arial"/>
                <a:ea typeface="Arial"/>
                <a:cs typeface="Arial"/>
                <a:sym typeface="Arial"/>
              </a:rPr>
              <a:t>金融科技</a:t>
            </a:r>
            <a:r>
              <a:rPr kumimoji="0" lang="en-US" sz="7200" b="1" i="0" u="none" strike="noStrike" kern="0" cap="none" spc="0" normalizeH="0" baseline="0" noProof="0" dirty="0">
                <a:ln>
                  <a:noFill/>
                </a:ln>
                <a:solidFill>
                  <a:srgbClr val="FFFFFF"/>
                </a:solidFill>
                <a:effectLst/>
                <a:uLnTx/>
                <a:uFillTx/>
                <a:latin typeface="Arial"/>
                <a:ea typeface="Arial"/>
                <a:cs typeface="Arial"/>
                <a:sym typeface="Arial"/>
              </a:rPr>
              <a:t> 20210308</a:t>
            </a:r>
            <a:endParaRPr kumimoji="0" sz="7200" b="1"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85" name="Google Shape;85;p1"/>
          <p:cNvSpPr txBox="1"/>
          <p:nvPr/>
        </p:nvSpPr>
        <p:spPr>
          <a:xfrm>
            <a:off x="745434" y="4412974"/>
            <a:ext cx="5063084" cy="17542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AWS Educate Student Ambassador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err="1">
                <a:ln>
                  <a:noFill/>
                </a:ln>
                <a:solidFill>
                  <a:srgbClr val="FFFFFF"/>
                </a:solidFill>
                <a:effectLst/>
                <a:uLnTx/>
                <a:uFillTx/>
                <a:latin typeface="Arial"/>
                <a:ea typeface="Arial"/>
                <a:cs typeface="Arial"/>
                <a:sym typeface="Arial"/>
              </a:rPr>
              <a:t>陳偉傑（巨資四</a:t>
            </a:r>
            <a:r>
              <a:rPr kumimoji="0" lang="en-US" sz="1800" b="0" i="0" u="none" strike="noStrike" kern="0" cap="none" spc="0" normalizeH="0" baseline="0" noProof="0" dirty="0">
                <a:ln>
                  <a:noFill/>
                </a:ln>
                <a:solidFill>
                  <a:srgbClr val="FFFFFF"/>
                </a:solidFill>
                <a:effectLst/>
                <a:uLnTx/>
                <a:uFillTx/>
                <a:latin typeface="Arial"/>
                <a:ea typeface="Arial"/>
                <a:cs typeface="Arial"/>
                <a:sym typeface="Arial"/>
              </a:rPr>
              <a:t> A）</a:t>
            </a: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Email : </a:t>
            </a:r>
            <a:r>
              <a:rPr kumimoji="0" lang="en-US" sz="1800" b="0" i="0" u="sng" strike="noStrike" kern="0" cap="none" spc="0" normalizeH="0" baseline="0" noProof="0" dirty="0">
                <a:ln>
                  <a:noFill/>
                </a:ln>
                <a:solidFill>
                  <a:srgbClr val="FFFFFF"/>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sefx5ever@gmail.com</a:t>
            </a: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kern="0" dirty="0">
              <a:solidFill>
                <a:srgbClr val="FFFFFF"/>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kern="0" dirty="0" err="1">
                <a:solidFill>
                  <a:srgbClr val="FFFFFF"/>
                </a:solidFill>
                <a:latin typeface="Calibri"/>
                <a:ea typeface="Calibri"/>
                <a:cs typeface="Calibri"/>
                <a:sym typeface="Calibri"/>
              </a:rPr>
              <a:t>Slido</a:t>
            </a:r>
            <a:r>
              <a:rPr lang="zh-CN" altLang="en-US" kern="0" dirty="0">
                <a:solidFill>
                  <a:srgbClr val="FFFFFF"/>
                </a:solidFill>
                <a:latin typeface="Calibri"/>
                <a:ea typeface="Calibri"/>
                <a:cs typeface="Calibri"/>
                <a:sym typeface="Calibri"/>
              </a:rPr>
              <a:t>：</a:t>
            </a:r>
            <a:r>
              <a:rPr lang="en-MY" kern="0" dirty="0">
                <a:solidFill>
                  <a:srgbClr val="FFFFFF"/>
                </a:solidFill>
                <a:latin typeface="Calibri"/>
                <a:ea typeface="Calibri"/>
                <a:cs typeface="Calibri"/>
                <a:sym typeface="Calibri"/>
                <a:hlinkClick r:id="rId4"/>
              </a:rPr>
              <a:t>https://app.sli.do/event/sgs8d64p</a:t>
            </a:r>
            <a:r>
              <a:rPr lang="en-MY" kern="0" dirty="0">
                <a:solidFill>
                  <a:srgbClr val="FFFFFF"/>
                </a:solidFill>
                <a:latin typeface="Calibri"/>
                <a:ea typeface="Calibri"/>
                <a:cs typeface="Calibri"/>
                <a:sym typeface="Calibri"/>
              </a:rPr>
              <a:t> </a:t>
            </a: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4F35773C-9A6F-4432-818B-087FBF8EC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491" y="4681812"/>
            <a:ext cx="1485448" cy="148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3E164-AA4F-4BB5-9E0F-A4B5C4D48780}"/>
              </a:ext>
            </a:extLst>
          </p:cNvPr>
          <p:cNvSpPr txBox="1"/>
          <p:nvPr/>
        </p:nvSpPr>
        <p:spPr>
          <a:xfrm>
            <a:off x="1631373" y="558555"/>
            <a:ext cx="4701719" cy="707886"/>
          </a:xfrm>
          <a:prstGeom prst="rect">
            <a:avLst/>
          </a:prstGeom>
          <a:noFill/>
        </p:spPr>
        <p:txBody>
          <a:bodyPr wrap="square" rtlCol="0">
            <a:spAutoFit/>
          </a:bodyPr>
          <a:lstStyle/>
          <a:p>
            <a:r>
              <a:rPr lang="zh-CN" altLang="en-US" sz="4000" b="1" dirty="0">
                <a:solidFill>
                  <a:schemeClr val="bg1"/>
                </a:solidFill>
              </a:rPr>
              <a:t>部署例子</a:t>
            </a:r>
            <a:endParaRPr lang="zh-TW" altLang="en-US" sz="4000" b="1" dirty="0">
              <a:solidFill>
                <a:schemeClr val="bg1"/>
              </a:solidFill>
            </a:endParaRPr>
          </a:p>
        </p:txBody>
      </p:sp>
      <p:sp>
        <p:nvSpPr>
          <p:cNvPr id="3" name="Google Shape;1020;p19">
            <a:extLst>
              <a:ext uri="{FF2B5EF4-FFF2-40B4-BE49-F238E27FC236}">
                <a16:creationId xmlns:a16="http://schemas.microsoft.com/office/drawing/2014/main" id="{3401D6D4-9EA2-41D1-B353-07B89B6B33FB}"/>
              </a:ext>
            </a:extLst>
          </p:cNvPr>
          <p:cNvSpPr/>
          <p:nvPr/>
        </p:nvSpPr>
        <p:spPr>
          <a:xfrm>
            <a:off x="3151325" y="2086398"/>
            <a:ext cx="2032800" cy="3921600"/>
          </a:xfrm>
          <a:prstGeom prst="roundRect">
            <a:avLst>
              <a:gd name="adj" fmla="val 6328"/>
            </a:avLst>
          </a:prstGeom>
          <a:solidFill>
            <a:schemeClr val="bg1"/>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Calibri"/>
            </a:endParaRPr>
          </a:p>
        </p:txBody>
      </p:sp>
      <p:sp>
        <p:nvSpPr>
          <p:cNvPr id="4" name="Google Shape;1021;p19">
            <a:extLst>
              <a:ext uri="{FF2B5EF4-FFF2-40B4-BE49-F238E27FC236}">
                <a16:creationId xmlns:a16="http://schemas.microsoft.com/office/drawing/2014/main" id="{10FF5F7A-1E47-450C-9DFB-98990091EB39}"/>
              </a:ext>
            </a:extLst>
          </p:cNvPr>
          <p:cNvSpPr/>
          <p:nvPr/>
        </p:nvSpPr>
        <p:spPr>
          <a:xfrm>
            <a:off x="5450000" y="2086398"/>
            <a:ext cx="2658000" cy="3921600"/>
          </a:xfrm>
          <a:prstGeom prst="roundRect">
            <a:avLst>
              <a:gd name="adj" fmla="val 6328"/>
            </a:avLst>
          </a:prstGeom>
          <a:solidFill>
            <a:schemeClr val="bg1"/>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Calibri"/>
            </a:endParaRPr>
          </a:p>
        </p:txBody>
      </p:sp>
      <p:sp>
        <p:nvSpPr>
          <p:cNvPr id="5" name="Google Shape;1022;p19">
            <a:extLst>
              <a:ext uri="{FF2B5EF4-FFF2-40B4-BE49-F238E27FC236}">
                <a16:creationId xmlns:a16="http://schemas.microsoft.com/office/drawing/2014/main" id="{771E4350-16BE-47C2-90BC-1EAC339E15B0}"/>
              </a:ext>
            </a:extLst>
          </p:cNvPr>
          <p:cNvSpPr/>
          <p:nvPr/>
        </p:nvSpPr>
        <p:spPr>
          <a:xfrm>
            <a:off x="820775" y="2086398"/>
            <a:ext cx="2054100" cy="3921600"/>
          </a:xfrm>
          <a:prstGeom prst="roundRect">
            <a:avLst>
              <a:gd name="adj" fmla="val 6328"/>
            </a:avLst>
          </a:prstGeom>
          <a:solidFill>
            <a:schemeClr val="bg1"/>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Arial"/>
            </a:endParaRPr>
          </a:p>
        </p:txBody>
      </p:sp>
      <p:sp>
        <p:nvSpPr>
          <p:cNvPr id="6" name="Google Shape;1025;p19">
            <a:extLst>
              <a:ext uri="{FF2B5EF4-FFF2-40B4-BE49-F238E27FC236}">
                <a16:creationId xmlns:a16="http://schemas.microsoft.com/office/drawing/2014/main" id="{FEE2698A-D75C-49D3-BE48-5E3174069120}"/>
              </a:ext>
            </a:extLst>
          </p:cNvPr>
          <p:cNvSpPr/>
          <p:nvPr/>
        </p:nvSpPr>
        <p:spPr>
          <a:xfrm>
            <a:off x="829750" y="1579223"/>
            <a:ext cx="2032800" cy="355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公有雲</a:t>
            </a:r>
            <a:endParaRPr sz="1800" b="1" i="0" u="none" strike="noStrike" cap="none" dirty="0">
              <a:solidFill>
                <a:srgbClr val="FFFFFF"/>
              </a:solidFill>
              <a:latin typeface="Arial"/>
              <a:ea typeface="Arial"/>
              <a:cs typeface="Arial"/>
              <a:sym typeface="Arial"/>
            </a:endParaRPr>
          </a:p>
        </p:txBody>
      </p:sp>
      <p:sp>
        <p:nvSpPr>
          <p:cNvPr id="7" name="Google Shape;1026;p19">
            <a:extLst>
              <a:ext uri="{FF2B5EF4-FFF2-40B4-BE49-F238E27FC236}">
                <a16:creationId xmlns:a16="http://schemas.microsoft.com/office/drawing/2014/main" id="{38061B01-6C17-461D-9D41-62C240D10F6E}"/>
              </a:ext>
            </a:extLst>
          </p:cNvPr>
          <p:cNvSpPr/>
          <p:nvPr/>
        </p:nvSpPr>
        <p:spPr>
          <a:xfrm>
            <a:off x="3131000" y="1591548"/>
            <a:ext cx="2032800" cy="355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私有雲</a:t>
            </a:r>
            <a:endParaRPr sz="1800" b="1" i="0" u="none" strike="noStrike" cap="none" dirty="0">
              <a:solidFill>
                <a:srgbClr val="FFFFFF"/>
              </a:solidFill>
              <a:latin typeface="Arial"/>
              <a:ea typeface="Arial"/>
              <a:cs typeface="Arial"/>
              <a:sym typeface="Arial"/>
            </a:endParaRPr>
          </a:p>
        </p:txBody>
      </p:sp>
      <p:pic>
        <p:nvPicPr>
          <p:cNvPr id="8" name="Google Shape;1027;p19">
            <a:extLst>
              <a:ext uri="{FF2B5EF4-FFF2-40B4-BE49-F238E27FC236}">
                <a16:creationId xmlns:a16="http://schemas.microsoft.com/office/drawing/2014/main" id="{F97EC51D-1701-44C0-9254-F1014081D8C0}"/>
              </a:ext>
            </a:extLst>
          </p:cNvPr>
          <p:cNvPicPr preferRelativeResize="0"/>
          <p:nvPr/>
        </p:nvPicPr>
        <p:blipFill rotWithShape="1">
          <a:blip r:embed="rId2">
            <a:alphaModFix/>
          </a:blip>
          <a:srcRect/>
          <a:stretch/>
        </p:blipFill>
        <p:spPr>
          <a:xfrm>
            <a:off x="1115070" y="3994281"/>
            <a:ext cx="1414500" cy="491771"/>
          </a:xfrm>
          <a:prstGeom prst="rect">
            <a:avLst/>
          </a:prstGeom>
          <a:noFill/>
          <a:ln>
            <a:noFill/>
          </a:ln>
        </p:spPr>
      </p:pic>
      <p:sp>
        <p:nvSpPr>
          <p:cNvPr id="9" name="Google Shape;1028;p19">
            <a:extLst>
              <a:ext uri="{FF2B5EF4-FFF2-40B4-BE49-F238E27FC236}">
                <a16:creationId xmlns:a16="http://schemas.microsoft.com/office/drawing/2014/main" id="{3ED94B2E-6A7B-4BC0-900E-3C78182C364F}"/>
              </a:ext>
            </a:extLst>
          </p:cNvPr>
          <p:cNvSpPr/>
          <p:nvPr/>
        </p:nvSpPr>
        <p:spPr>
          <a:xfrm>
            <a:off x="8345250" y="2086398"/>
            <a:ext cx="3171900" cy="3921600"/>
          </a:xfrm>
          <a:prstGeom prst="roundRect">
            <a:avLst>
              <a:gd name="adj" fmla="val 6328"/>
            </a:avLst>
          </a:pr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29;p19">
            <a:extLst>
              <a:ext uri="{FF2B5EF4-FFF2-40B4-BE49-F238E27FC236}">
                <a16:creationId xmlns:a16="http://schemas.microsoft.com/office/drawing/2014/main" id="{43965817-D88C-4725-909B-2134320695EA}"/>
              </a:ext>
            </a:extLst>
          </p:cNvPr>
          <p:cNvSpPr/>
          <p:nvPr/>
        </p:nvSpPr>
        <p:spPr>
          <a:xfrm>
            <a:off x="8378139" y="2543598"/>
            <a:ext cx="3138900" cy="355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公有雲</a:t>
            </a:r>
            <a:endParaRPr sz="1800" b="1" i="0" u="none" strike="noStrike" cap="none" dirty="0">
              <a:solidFill>
                <a:srgbClr val="FFFFFF"/>
              </a:solidFill>
              <a:latin typeface="Arial"/>
              <a:ea typeface="Arial"/>
              <a:cs typeface="Arial"/>
              <a:sym typeface="Arial"/>
            </a:endParaRPr>
          </a:p>
        </p:txBody>
      </p:sp>
      <p:sp>
        <p:nvSpPr>
          <p:cNvPr id="11" name="Google Shape;1030;p19">
            <a:extLst>
              <a:ext uri="{FF2B5EF4-FFF2-40B4-BE49-F238E27FC236}">
                <a16:creationId xmlns:a16="http://schemas.microsoft.com/office/drawing/2014/main" id="{F0D87002-2F3E-4691-9FEC-69A7B3C2D1F4}"/>
              </a:ext>
            </a:extLst>
          </p:cNvPr>
          <p:cNvSpPr/>
          <p:nvPr/>
        </p:nvSpPr>
        <p:spPr>
          <a:xfrm>
            <a:off x="8353375" y="3709598"/>
            <a:ext cx="3138900" cy="355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私有雲</a:t>
            </a:r>
            <a:endParaRPr sz="1800" b="1" i="0" u="none" strike="noStrike" cap="none" dirty="0">
              <a:solidFill>
                <a:srgbClr val="FFFFFF"/>
              </a:solidFill>
              <a:latin typeface="Arial"/>
              <a:ea typeface="Arial"/>
              <a:cs typeface="Arial"/>
              <a:sym typeface="Arial"/>
            </a:endParaRPr>
          </a:p>
        </p:txBody>
      </p:sp>
      <p:sp>
        <p:nvSpPr>
          <p:cNvPr id="12" name="Google Shape;1031;p19">
            <a:extLst>
              <a:ext uri="{FF2B5EF4-FFF2-40B4-BE49-F238E27FC236}">
                <a16:creationId xmlns:a16="http://schemas.microsoft.com/office/drawing/2014/main" id="{39DB23CE-E6D0-4E66-ACEB-A913272B7316}"/>
              </a:ext>
            </a:extLst>
          </p:cNvPr>
          <p:cNvSpPr/>
          <p:nvPr/>
        </p:nvSpPr>
        <p:spPr>
          <a:xfrm>
            <a:off x="8330268" y="4875598"/>
            <a:ext cx="31719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b="1" dirty="0">
                <a:solidFill>
                  <a:schemeClr val="lt1"/>
                </a:solidFill>
                <a:latin typeface="Arial"/>
                <a:ea typeface="Arial"/>
                <a:cs typeface="Arial"/>
                <a:sym typeface="Arial"/>
              </a:rPr>
              <a:t>社群雲</a:t>
            </a:r>
            <a:endParaRPr sz="1800" b="1" i="0" u="none" strike="noStrike" cap="none" dirty="0">
              <a:solidFill>
                <a:schemeClr val="lt1"/>
              </a:solidFill>
              <a:latin typeface="Arial"/>
              <a:ea typeface="Arial"/>
              <a:cs typeface="Arial"/>
              <a:sym typeface="Arial"/>
            </a:endParaRPr>
          </a:p>
        </p:txBody>
      </p:sp>
      <p:grpSp>
        <p:nvGrpSpPr>
          <p:cNvPr id="13" name="Google Shape;1032;p19">
            <a:extLst>
              <a:ext uri="{FF2B5EF4-FFF2-40B4-BE49-F238E27FC236}">
                <a16:creationId xmlns:a16="http://schemas.microsoft.com/office/drawing/2014/main" id="{60501068-4D31-40AD-84C5-30B0C2DF9DB9}"/>
              </a:ext>
            </a:extLst>
          </p:cNvPr>
          <p:cNvGrpSpPr/>
          <p:nvPr/>
        </p:nvGrpSpPr>
        <p:grpSpPr>
          <a:xfrm>
            <a:off x="3428990" y="2560086"/>
            <a:ext cx="1581925" cy="1161204"/>
            <a:chOff x="5528174" y="5748800"/>
            <a:chExt cx="2334600" cy="1161204"/>
          </a:xfrm>
        </p:grpSpPr>
        <p:pic>
          <p:nvPicPr>
            <p:cNvPr id="14" name="Google Shape;1033;p19">
              <a:extLst>
                <a:ext uri="{FF2B5EF4-FFF2-40B4-BE49-F238E27FC236}">
                  <a16:creationId xmlns:a16="http://schemas.microsoft.com/office/drawing/2014/main" id="{8891BDD6-42EC-453B-9612-6C5FC76FFCFA}"/>
                </a:ext>
              </a:extLst>
            </p:cNvPr>
            <p:cNvPicPr preferRelativeResize="0"/>
            <p:nvPr/>
          </p:nvPicPr>
          <p:blipFill rotWithShape="1">
            <a:blip r:embed="rId3">
              <a:alphaModFix/>
            </a:blip>
            <a:srcRect/>
            <a:stretch/>
          </p:blipFill>
          <p:spPr>
            <a:xfrm>
              <a:off x="5628192" y="5748800"/>
              <a:ext cx="1646989" cy="637711"/>
            </a:xfrm>
            <a:prstGeom prst="rect">
              <a:avLst/>
            </a:prstGeom>
            <a:noFill/>
            <a:ln>
              <a:noFill/>
            </a:ln>
          </p:spPr>
        </p:pic>
        <p:sp>
          <p:nvSpPr>
            <p:cNvPr id="15" name="Google Shape;1034;p19">
              <a:extLst>
                <a:ext uri="{FF2B5EF4-FFF2-40B4-BE49-F238E27FC236}">
                  <a16:creationId xmlns:a16="http://schemas.microsoft.com/office/drawing/2014/main" id="{8D5088EE-2408-4C53-84E4-256B32B71351}"/>
                </a:ext>
              </a:extLst>
            </p:cNvPr>
            <p:cNvSpPr txBox="1"/>
            <p:nvPr/>
          </p:nvSpPr>
          <p:spPr>
            <a:xfrm>
              <a:off x="5528174" y="6393404"/>
              <a:ext cx="2334600" cy="51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1600" dirty="0">
                  <a:solidFill>
                    <a:srgbClr val="666666"/>
                  </a:solidFill>
                  <a:latin typeface="Calibri"/>
                  <a:ea typeface="Calibri"/>
                  <a:cs typeface="Calibri"/>
                  <a:sym typeface="Calibri"/>
                </a:rPr>
                <a:t>Uni Cloud Space</a:t>
              </a:r>
              <a:endParaRPr sz="1600" b="0" i="0" u="none" strike="noStrike" cap="none" dirty="0">
                <a:solidFill>
                  <a:srgbClr val="666666"/>
                </a:solidFill>
                <a:latin typeface="Calibri"/>
                <a:ea typeface="Calibri"/>
                <a:cs typeface="Calibri"/>
                <a:sym typeface="Calibri"/>
              </a:endParaRPr>
            </a:p>
          </p:txBody>
        </p:sp>
      </p:grpSp>
      <p:pic>
        <p:nvPicPr>
          <p:cNvPr id="16" name="Google Shape;1035;p19">
            <a:extLst>
              <a:ext uri="{FF2B5EF4-FFF2-40B4-BE49-F238E27FC236}">
                <a16:creationId xmlns:a16="http://schemas.microsoft.com/office/drawing/2014/main" id="{97F6CBF6-51AB-4D1B-8B8A-B3ECDCB3EE2A}"/>
              </a:ext>
            </a:extLst>
          </p:cNvPr>
          <p:cNvPicPr preferRelativeResize="0"/>
          <p:nvPr/>
        </p:nvPicPr>
        <p:blipFill rotWithShape="1">
          <a:blip r:embed="rId4">
            <a:alphaModFix/>
          </a:blip>
          <a:srcRect l="20326" r="-6"/>
          <a:stretch/>
        </p:blipFill>
        <p:spPr>
          <a:xfrm>
            <a:off x="1070769" y="2363503"/>
            <a:ext cx="960294" cy="619800"/>
          </a:xfrm>
          <a:prstGeom prst="rect">
            <a:avLst/>
          </a:prstGeom>
          <a:noFill/>
          <a:ln>
            <a:noFill/>
          </a:ln>
        </p:spPr>
      </p:pic>
      <p:pic>
        <p:nvPicPr>
          <p:cNvPr id="17" name="Google Shape;1036;p19">
            <a:extLst>
              <a:ext uri="{FF2B5EF4-FFF2-40B4-BE49-F238E27FC236}">
                <a16:creationId xmlns:a16="http://schemas.microsoft.com/office/drawing/2014/main" id="{9CCAB245-1D5C-4EEC-8184-3D64E89D8333}"/>
              </a:ext>
            </a:extLst>
          </p:cNvPr>
          <p:cNvPicPr preferRelativeResize="0"/>
          <p:nvPr/>
        </p:nvPicPr>
        <p:blipFill rotWithShape="1">
          <a:blip r:embed="rId5">
            <a:alphaModFix/>
          </a:blip>
          <a:srcRect/>
          <a:stretch/>
        </p:blipFill>
        <p:spPr>
          <a:xfrm>
            <a:off x="1689382" y="2385542"/>
            <a:ext cx="1312500" cy="738275"/>
          </a:xfrm>
          <a:prstGeom prst="rect">
            <a:avLst/>
          </a:prstGeom>
          <a:noFill/>
          <a:ln>
            <a:noFill/>
          </a:ln>
        </p:spPr>
      </p:pic>
      <p:pic>
        <p:nvPicPr>
          <p:cNvPr id="18" name="Google Shape;1037;p19">
            <a:extLst>
              <a:ext uri="{FF2B5EF4-FFF2-40B4-BE49-F238E27FC236}">
                <a16:creationId xmlns:a16="http://schemas.microsoft.com/office/drawing/2014/main" id="{9A08F965-896A-42A4-9C56-029DBAC0002A}"/>
              </a:ext>
            </a:extLst>
          </p:cNvPr>
          <p:cNvPicPr preferRelativeResize="0"/>
          <p:nvPr/>
        </p:nvPicPr>
        <p:blipFill rotWithShape="1">
          <a:blip r:embed="rId6">
            <a:alphaModFix/>
          </a:blip>
          <a:srcRect/>
          <a:stretch/>
        </p:blipFill>
        <p:spPr>
          <a:xfrm>
            <a:off x="1166070" y="3074030"/>
            <a:ext cx="1312500" cy="874954"/>
          </a:xfrm>
          <a:prstGeom prst="rect">
            <a:avLst/>
          </a:prstGeom>
          <a:noFill/>
          <a:ln>
            <a:noFill/>
          </a:ln>
        </p:spPr>
      </p:pic>
      <p:sp>
        <p:nvSpPr>
          <p:cNvPr id="19" name="Google Shape;1038;p19">
            <a:extLst>
              <a:ext uri="{FF2B5EF4-FFF2-40B4-BE49-F238E27FC236}">
                <a16:creationId xmlns:a16="http://schemas.microsoft.com/office/drawing/2014/main" id="{0FF99C75-F195-40EB-9CAC-8A2725C1185C}"/>
              </a:ext>
            </a:extLst>
          </p:cNvPr>
          <p:cNvSpPr/>
          <p:nvPr/>
        </p:nvSpPr>
        <p:spPr>
          <a:xfrm>
            <a:off x="5450000" y="1591548"/>
            <a:ext cx="26580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lt1"/>
                </a:solidFill>
                <a:latin typeface="Arial"/>
                <a:ea typeface="Arial"/>
                <a:cs typeface="Arial"/>
                <a:sym typeface="Arial"/>
              </a:rPr>
              <a:t>社群雲</a:t>
            </a:r>
            <a:endParaRPr sz="1800" b="1" i="0" u="none" strike="noStrike" cap="none" dirty="0">
              <a:solidFill>
                <a:srgbClr val="FFFFFF"/>
              </a:solidFill>
              <a:latin typeface="Arial"/>
              <a:ea typeface="Arial"/>
              <a:cs typeface="Arial"/>
              <a:sym typeface="Arial"/>
            </a:endParaRPr>
          </a:p>
        </p:txBody>
      </p:sp>
      <p:sp>
        <p:nvSpPr>
          <p:cNvPr id="20" name="Google Shape;1039;p19">
            <a:extLst>
              <a:ext uri="{FF2B5EF4-FFF2-40B4-BE49-F238E27FC236}">
                <a16:creationId xmlns:a16="http://schemas.microsoft.com/office/drawing/2014/main" id="{7152DC78-EDFB-4D4A-ADF7-A7B0E2AF7175}"/>
              </a:ext>
            </a:extLst>
          </p:cNvPr>
          <p:cNvSpPr txBox="1"/>
          <p:nvPr/>
        </p:nvSpPr>
        <p:spPr>
          <a:xfrm>
            <a:off x="9438025" y="2860948"/>
            <a:ext cx="2054100" cy="80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7F7F7F"/>
                </a:solidFill>
                <a:latin typeface="Calibri"/>
                <a:ea typeface="Calibri"/>
                <a:cs typeface="Calibri"/>
                <a:sym typeface="Calibri"/>
              </a:rPr>
              <a:t>官方網站</a:t>
            </a:r>
            <a:r>
              <a:rPr lang="en-US" sz="2400" b="0" i="0" u="none" strike="noStrike" cap="none" dirty="0">
                <a:solidFill>
                  <a:srgbClr val="7F7F7F"/>
                </a:solidFill>
                <a:latin typeface="Calibri"/>
                <a:ea typeface="Calibri"/>
                <a:cs typeface="Calibri"/>
                <a:sym typeface="Calibri"/>
              </a:rPr>
              <a:t>、</a:t>
            </a:r>
            <a:br>
              <a:rPr lang="en-US" sz="2400" b="0" i="0" u="none" strike="noStrike" cap="none" dirty="0">
                <a:solidFill>
                  <a:srgbClr val="7F7F7F"/>
                </a:solidFill>
                <a:latin typeface="Calibri"/>
                <a:ea typeface="Calibri"/>
                <a:cs typeface="Calibri"/>
                <a:sym typeface="Calibri"/>
              </a:rPr>
            </a:br>
            <a:r>
              <a:rPr lang="en-US" sz="2400" b="0" i="0" u="none" strike="noStrike" cap="none" dirty="0" err="1">
                <a:solidFill>
                  <a:srgbClr val="7F7F7F"/>
                </a:solidFill>
                <a:latin typeface="Calibri"/>
                <a:ea typeface="Calibri"/>
                <a:cs typeface="Calibri"/>
                <a:sym typeface="Calibri"/>
              </a:rPr>
              <a:t>網路</a:t>
            </a:r>
            <a:r>
              <a:rPr lang="en-US" sz="2400" b="0" i="0" u="none" strike="noStrike" cap="none" dirty="0" err="1">
                <a:solidFill>
                  <a:srgbClr val="999999"/>
                </a:solidFill>
                <a:latin typeface="Calibri"/>
                <a:ea typeface="Calibri"/>
                <a:cs typeface="Calibri"/>
                <a:sym typeface="Calibri"/>
              </a:rPr>
              <a:t>掛</a:t>
            </a:r>
            <a:r>
              <a:rPr lang="en-US" sz="2400" b="0" i="0" u="none" strike="noStrike" cap="none" dirty="0" err="1">
                <a:solidFill>
                  <a:srgbClr val="7F7F7F"/>
                </a:solidFill>
                <a:latin typeface="Calibri"/>
                <a:ea typeface="Calibri"/>
                <a:cs typeface="Calibri"/>
                <a:sym typeface="Calibri"/>
              </a:rPr>
              <a:t>號系統</a:t>
            </a:r>
            <a:endParaRPr sz="2400" b="0" i="0" u="none" strike="noStrike" cap="none" dirty="0">
              <a:solidFill>
                <a:srgbClr val="7F7F7F"/>
              </a:solidFill>
              <a:latin typeface="Calibri"/>
              <a:ea typeface="Calibri"/>
              <a:cs typeface="Calibri"/>
              <a:sym typeface="Calibri"/>
            </a:endParaRPr>
          </a:p>
        </p:txBody>
      </p:sp>
      <p:pic>
        <p:nvPicPr>
          <p:cNvPr id="21" name="Google Shape;1040;p19">
            <a:extLst>
              <a:ext uri="{FF2B5EF4-FFF2-40B4-BE49-F238E27FC236}">
                <a16:creationId xmlns:a16="http://schemas.microsoft.com/office/drawing/2014/main" id="{0CB0F8D5-8A71-4061-9963-752352F9B7C9}"/>
              </a:ext>
            </a:extLst>
          </p:cNvPr>
          <p:cNvPicPr preferRelativeResize="0"/>
          <p:nvPr/>
        </p:nvPicPr>
        <p:blipFill rotWithShape="1">
          <a:blip r:embed="rId7">
            <a:alphaModFix/>
          </a:blip>
          <a:srcRect/>
          <a:stretch/>
        </p:blipFill>
        <p:spPr>
          <a:xfrm>
            <a:off x="8404798" y="2042955"/>
            <a:ext cx="1772874" cy="528428"/>
          </a:xfrm>
          <a:prstGeom prst="rect">
            <a:avLst/>
          </a:prstGeom>
          <a:noFill/>
          <a:ln>
            <a:noFill/>
          </a:ln>
        </p:spPr>
      </p:pic>
      <p:sp>
        <p:nvSpPr>
          <p:cNvPr id="22" name="Google Shape;1041;p19">
            <a:extLst>
              <a:ext uri="{FF2B5EF4-FFF2-40B4-BE49-F238E27FC236}">
                <a16:creationId xmlns:a16="http://schemas.microsoft.com/office/drawing/2014/main" id="{66A93D4E-AFDE-46EE-8444-80296DE29AB0}"/>
              </a:ext>
            </a:extLst>
          </p:cNvPr>
          <p:cNvSpPr txBox="1"/>
          <p:nvPr/>
        </p:nvSpPr>
        <p:spPr>
          <a:xfrm>
            <a:off x="9430525" y="4056223"/>
            <a:ext cx="20541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住院</a:t>
            </a:r>
            <a:br>
              <a:rPr lang="en-US" sz="2400" b="0" i="0" u="none" strike="noStrike" cap="none">
                <a:solidFill>
                  <a:srgbClr val="7F7F7F"/>
                </a:solidFill>
                <a:latin typeface="Calibri"/>
                <a:ea typeface="Calibri"/>
                <a:cs typeface="Calibri"/>
                <a:sym typeface="Calibri"/>
              </a:rPr>
            </a:br>
            <a:r>
              <a:rPr lang="en-US" sz="2400" b="0" i="0" u="none" strike="noStrike" cap="none">
                <a:solidFill>
                  <a:srgbClr val="7F7F7F"/>
                </a:solidFill>
                <a:latin typeface="Calibri"/>
                <a:ea typeface="Calibri"/>
                <a:cs typeface="Calibri"/>
                <a:sym typeface="Calibri"/>
              </a:rPr>
              <a:t>人事行政</a:t>
            </a:r>
            <a:endParaRPr sz="1400" b="0" i="0" u="none" strike="noStrike" cap="none">
              <a:solidFill>
                <a:srgbClr val="000000"/>
              </a:solidFill>
              <a:latin typeface="Arial"/>
              <a:ea typeface="Arial"/>
              <a:cs typeface="Arial"/>
              <a:sym typeface="Arial"/>
            </a:endParaRPr>
          </a:p>
        </p:txBody>
      </p:sp>
      <p:sp>
        <p:nvSpPr>
          <p:cNvPr id="23" name="Google Shape;1042;p19">
            <a:extLst>
              <a:ext uri="{FF2B5EF4-FFF2-40B4-BE49-F238E27FC236}">
                <a16:creationId xmlns:a16="http://schemas.microsoft.com/office/drawing/2014/main" id="{4BAB0C7E-21B3-44BD-851E-B70FBCC610E8}"/>
              </a:ext>
            </a:extLst>
          </p:cNvPr>
          <p:cNvSpPr txBox="1"/>
          <p:nvPr/>
        </p:nvSpPr>
        <p:spPr>
          <a:xfrm>
            <a:off x="9417775" y="5334598"/>
            <a:ext cx="1998300" cy="3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電子病歷</a:t>
            </a:r>
            <a:endParaRPr sz="2400" b="0" i="0" u="none" strike="noStrike" cap="none">
              <a:solidFill>
                <a:srgbClr val="7F7F7F"/>
              </a:solidFill>
              <a:latin typeface="Calibri"/>
              <a:ea typeface="Calibri"/>
              <a:cs typeface="Calibri"/>
              <a:sym typeface="Calibri"/>
            </a:endParaRPr>
          </a:p>
        </p:txBody>
      </p:sp>
      <p:sp>
        <p:nvSpPr>
          <p:cNvPr id="24" name="Google Shape;1043;p19">
            <a:extLst>
              <a:ext uri="{FF2B5EF4-FFF2-40B4-BE49-F238E27FC236}">
                <a16:creationId xmlns:a16="http://schemas.microsoft.com/office/drawing/2014/main" id="{80DE3F71-DE2F-494A-B499-42654CA0EB57}"/>
              </a:ext>
            </a:extLst>
          </p:cNvPr>
          <p:cNvSpPr/>
          <p:nvPr/>
        </p:nvSpPr>
        <p:spPr>
          <a:xfrm>
            <a:off x="8431423" y="1579223"/>
            <a:ext cx="893700" cy="355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 name="Google Shape;1044;p19">
            <a:extLst>
              <a:ext uri="{FF2B5EF4-FFF2-40B4-BE49-F238E27FC236}">
                <a16:creationId xmlns:a16="http://schemas.microsoft.com/office/drawing/2014/main" id="{5C02C140-0548-43B4-8560-918C42B2DF62}"/>
              </a:ext>
            </a:extLst>
          </p:cNvPr>
          <p:cNvSpPr/>
          <p:nvPr/>
        </p:nvSpPr>
        <p:spPr>
          <a:xfrm>
            <a:off x="9328300" y="1579235"/>
            <a:ext cx="1072500" cy="355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uFill>
                  <a:noFill/>
                </a:uFill>
                <a:latin typeface="Arial"/>
                <a:ea typeface="Arial"/>
                <a:cs typeface="Arial"/>
                <a:sym typeface="Arial"/>
              </a:rPr>
              <a:t>混合雲</a:t>
            </a:r>
            <a:endParaRPr sz="1800" b="1" i="0" u="none" strike="noStrike" cap="none" dirty="0">
              <a:solidFill>
                <a:srgbClr val="FFFFFF"/>
              </a:solidFill>
              <a:latin typeface="Arial"/>
              <a:ea typeface="Arial"/>
              <a:cs typeface="Arial"/>
              <a:sym typeface="Arial"/>
            </a:endParaRPr>
          </a:p>
        </p:txBody>
      </p:sp>
      <p:sp>
        <p:nvSpPr>
          <p:cNvPr id="26" name="Google Shape;1045;p19">
            <a:extLst>
              <a:ext uri="{FF2B5EF4-FFF2-40B4-BE49-F238E27FC236}">
                <a16:creationId xmlns:a16="http://schemas.microsoft.com/office/drawing/2014/main" id="{1AF699F5-20AF-4175-8D10-438B4F7E1076}"/>
              </a:ext>
            </a:extLst>
          </p:cNvPr>
          <p:cNvSpPr/>
          <p:nvPr/>
        </p:nvSpPr>
        <p:spPr>
          <a:xfrm>
            <a:off x="10401148" y="1579235"/>
            <a:ext cx="11160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 name="Google Shape;1046;p19">
            <a:extLst>
              <a:ext uri="{FF2B5EF4-FFF2-40B4-BE49-F238E27FC236}">
                <a16:creationId xmlns:a16="http://schemas.microsoft.com/office/drawing/2014/main" id="{B1CDE7C7-E561-499F-A2D5-E92D1DDD06FE}"/>
              </a:ext>
            </a:extLst>
          </p:cNvPr>
          <p:cNvSpPr txBox="1"/>
          <p:nvPr/>
        </p:nvSpPr>
        <p:spPr>
          <a:xfrm>
            <a:off x="8328600" y="4024998"/>
            <a:ext cx="1246800" cy="87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7F7F7F"/>
                </a:solidFill>
                <a:latin typeface="Calibri"/>
                <a:ea typeface="Calibri"/>
                <a:cs typeface="Calibri"/>
                <a:sym typeface="Calibri"/>
              </a:rPr>
              <a:t>InternalServices</a:t>
            </a:r>
            <a:endParaRPr sz="1400" b="1" i="0" u="none" strike="noStrike" cap="none">
              <a:solidFill>
                <a:srgbClr val="000000"/>
              </a:solidFill>
              <a:latin typeface="Arial"/>
              <a:ea typeface="Arial"/>
              <a:cs typeface="Arial"/>
              <a:sym typeface="Arial"/>
            </a:endParaRPr>
          </a:p>
        </p:txBody>
      </p:sp>
      <p:sp>
        <p:nvSpPr>
          <p:cNvPr id="28" name="Google Shape;1047;p19">
            <a:extLst>
              <a:ext uri="{FF2B5EF4-FFF2-40B4-BE49-F238E27FC236}">
                <a16:creationId xmlns:a16="http://schemas.microsoft.com/office/drawing/2014/main" id="{257F260A-AFB6-4D03-9166-44406932B9EB}"/>
              </a:ext>
            </a:extLst>
          </p:cNvPr>
          <p:cNvSpPr txBox="1"/>
          <p:nvPr/>
        </p:nvSpPr>
        <p:spPr>
          <a:xfrm>
            <a:off x="8328600" y="5114798"/>
            <a:ext cx="1246800" cy="9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7F7F7F"/>
                </a:solidFill>
                <a:latin typeface="Calibri"/>
                <a:ea typeface="Calibri"/>
                <a:cs typeface="Calibri"/>
                <a:sym typeface="Calibri"/>
              </a:rPr>
              <a:t>Shared</a:t>
            </a:r>
            <a:endParaRPr sz="2400" b="1" i="0" u="none" strike="noStrike" cap="none">
              <a:solidFill>
                <a:srgbClr val="7F7F7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7F7F7F"/>
                </a:solidFill>
                <a:latin typeface="Calibri"/>
                <a:ea typeface="Calibri"/>
                <a:cs typeface="Calibri"/>
                <a:sym typeface="Calibri"/>
              </a:rPr>
              <a:t>Services </a:t>
            </a:r>
            <a:endParaRPr sz="1400" b="1" i="0" u="none" strike="noStrike" cap="none">
              <a:solidFill>
                <a:srgbClr val="000000"/>
              </a:solidFill>
              <a:latin typeface="Arial"/>
              <a:ea typeface="Arial"/>
              <a:cs typeface="Arial"/>
              <a:sym typeface="Arial"/>
            </a:endParaRPr>
          </a:p>
        </p:txBody>
      </p:sp>
      <p:sp>
        <p:nvSpPr>
          <p:cNvPr id="29" name="Google Shape;1048;p19">
            <a:extLst>
              <a:ext uri="{FF2B5EF4-FFF2-40B4-BE49-F238E27FC236}">
                <a16:creationId xmlns:a16="http://schemas.microsoft.com/office/drawing/2014/main" id="{961108DD-F152-454B-A6FC-8E99C29FCE30}"/>
              </a:ext>
            </a:extLst>
          </p:cNvPr>
          <p:cNvSpPr txBox="1"/>
          <p:nvPr/>
        </p:nvSpPr>
        <p:spPr>
          <a:xfrm>
            <a:off x="8328600" y="2858998"/>
            <a:ext cx="1246800" cy="87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7F7F7F"/>
                </a:solidFill>
                <a:latin typeface="Calibri"/>
                <a:ea typeface="Calibri"/>
                <a:cs typeface="Calibri"/>
                <a:sym typeface="Calibri"/>
              </a:rPr>
              <a:t>ExternalServices</a:t>
            </a:r>
            <a:endParaRPr sz="1400" b="1" i="0" u="none" strike="noStrike" cap="none">
              <a:solidFill>
                <a:srgbClr val="000000"/>
              </a:solidFill>
              <a:latin typeface="Arial"/>
              <a:ea typeface="Arial"/>
              <a:cs typeface="Arial"/>
              <a:sym typeface="Arial"/>
            </a:endParaRPr>
          </a:p>
        </p:txBody>
      </p:sp>
      <p:grpSp>
        <p:nvGrpSpPr>
          <p:cNvPr id="30" name="Google Shape;1049;p19">
            <a:extLst>
              <a:ext uri="{FF2B5EF4-FFF2-40B4-BE49-F238E27FC236}">
                <a16:creationId xmlns:a16="http://schemas.microsoft.com/office/drawing/2014/main" id="{827FADCC-8CE5-41D3-B049-631094F44CD9}"/>
              </a:ext>
            </a:extLst>
          </p:cNvPr>
          <p:cNvGrpSpPr/>
          <p:nvPr/>
        </p:nvGrpSpPr>
        <p:grpSpPr>
          <a:xfrm>
            <a:off x="5540858" y="3247066"/>
            <a:ext cx="1945930" cy="738865"/>
            <a:chOff x="5173583" y="5355518"/>
            <a:chExt cx="1945930" cy="738865"/>
          </a:xfrm>
        </p:grpSpPr>
        <p:sp>
          <p:nvSpPr>
            <p:cNvPr id="31" name="Google Shape;1050;p19">
              <a:extLst>
                <a:ext uri="{FF2B5EF4-FFF2-40B4-BE49-F238E27FC236}">
                  <a16:creationId xmlns:a16="http://schemas.microsoft.com/office/drawing/2014/main" id="{6FC53CBC-567F-4012-8A24-0B568DD556CB}"/>
                </a:ext>
              </a:extLst>
            </p:cNvPr>
            <p:cNvSpPr txBox="1"/>
            <p:nvPr/>
          </p:nvSpPr>
          <p:spPr>
            <a:xfrm>
              <a:off x="5450086" y="5773383"/>
              <a:ext cx="1108800" cy="3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666666"/>
                  </a:solidFill>
                  <a:latin typeface="Calibri"/>
                  <a:ea typeface="Calibri"/>
                  <a:cs typeface="Calibri"/>
                  <a:sym typeface="Calibri"/>
                </a:rPr>
                <a:t>照護雲</a:t>
              </a:r>
              <a:endParaRPr sz="2400" b="0" i="0" u="sng" strike="noStrike" cap="none" dirty="0">
                <a:solidFill>
                  <a:srgbClr val="666666"/>
                </a:solidFill>
                <a:latin typeface="Calibri"/>
                <a:ea typeface="Calibri"/>
                <a:cs typeface="Calibri"/>
                <a:sym typeface="Calibri"/>
              </a:endParaRPr>
            </a:p>
          </p:txBody>
        </p:sp>
        <p:pic>
          <p:nvPicPr>
            <p:cNvPr id="32" name="Google Shape;1051;p19">
              <a:extLst>
                <a:ext uri="{FF2B5EF4-FFF2-40B4-BE49-F238E27FC236}">
                  <a16:creationId xmlns:a16="http://schemas.microsoft.com/office/drawing/2014/main" id="{336D76DA-728B-49ED-87BF-86E67F404F8F}"/>
                </a:ext>
              </a:extLst>
            </p:cNvPr>
            <p:cNvPicPr preferRelativeResize="0"/>
            <p:nvPr/>
          </p:nvPicPr>
          <p:blipFill rotWithShape="1">
            <a:blip r:embed="rId8">
              <a:alphaModFix/>
            </a:blip>
            <a:srcRect/>
            <a:stretch/>
          </p:blipFill>
          <p:spPr>
            <a:xfrm>
              <a:off x="5173583" y="5355518"/>
              <a:ext cx="1945930" cy="474347"/>
            </a:xfrm>
            <a:prstGeom prst="rect">
              <a:avLst/>
            </a:prstGeom>
            <a:noFill/>
            <a:ln>
              <a:noFill/>
            </a:ln>
          </p:spPr>
        </p:pic>
      </p:grpSp>
      <p:grpSp>
        <p:nvGrpSpPr>
          <p:cNvPr id="33" name="Google Shape;1052;p19">
            <a:extLst>
              <a:ext uri="{FF2B5EF4-FFF2-40B4-BE49-F238E27FC236}">
                <a16:creationId xmlns:a16="http://schemas.microsoft.com/office/drawing/2014/main" id="{956EDAC6-8755-485B-AD1E-7CE5FF677EB8}"/>
              </a:ext>
            </a:extLst>
          </p:cNvPr>
          <p:cNvGrpSpPr/>
          <p:nvPr/>
        </p:nvGrpSpPr>
        <p:grpSpPr>
          <a:xfrm>
            <a:off x="5556217" y="4398092"/>
            <a:ext cx="1108800" cy="863454"/>
            <a:chOff x="6824408" y="3089169"/>
            <a:chExt cx="1108800" cy="863454"/>
          </a:xfrm>
        </p:grpSpPr>
        <p:pic>
          <p:nvPicPr>
            <p:cNvPr id="34" name="Google Shape;1053;p19">
              <a:extLst>
                <a:ext uri="{FF2B5EF4-FFF2-40B4-BE49-F238E27FC236}">
                  <a16:creationId xmlns:a16="http://schemas.microsoft.com/office/drawing/2014/main" id="{B37C6F34-81A1-4F76-A66E-3CE56FFB8D20}"/>
                </a:ext>
              </a:extLst>
            </p:cNvPr>
            <p:cNvPicPr preferRelativeResize="0"/>
            <p:nvPr/>
          </p:nvPicPr>
          <p:blipFill rotWithShape="1">
            <a:blip r:embed="rId9">
              <a:alphaModFix/>
            </a:blip>
            <a:srcRect/>
            <a:stretch/>
          </p:blipFill>
          <p:spPr>
            <a:xfrm>
              <a:off x="7088807" y="3089169"/>
              <a:ext cx="603536" cy="600060"/>
            </a:xfrm>
            <a:prstGeom prst="rect">
              <a:avLst/>
            </a:prstGeom>
            <a:noFill/>
            <a:ln>
              <a:noFill/>
            </a:ln>
          </p:spPr>
        </p:pic>
        <p:sp>
          <p:nvSpPr>
            <p:cNvPr id="35" name="Google Shape;1054;p19">
              <a:extLst>
                <a:ext uri="{FF2B5EF4-FFF2-40B4-BE49-F238E27FC236}">
                  <a16:creationId xmlns:a16="http://schemas.microsoft.com/office/drawing/2014/main" id="{6F7DAC0F-237A-4557-9FD2-3DAABB49E900}"/>
                </a:ext>
              </a:extLst>
            </p:cNvPr>
            <p:cNvSpPr txBox="1"/>
            <p:nvPr/>
          </p:nvSpPr>
          <p:spPr>
            <a:xfrm>
              <a:off x="6824408" y="3608523"/>
              <a:ext cx="1108800" cy="3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666666"/>
                  </a:solidFill>
                  <a:latin typeface="Calibri"/>
                  <a:ea typeface="Calibri"/>
                  <a:cs typeface="Calibri"/>
                  <a:sym typeface="Calibri"/>
                </a:rPr>
                <a:t>醫療雲</a:t>
              </a:r>
              <a:endParaRPr sz="1400" b="0" i="0" u="sng" strike="noStrike" cap="none">
                <a:solidFill>
                  <a:srgbClr val="666666"/>
                </a:solidFill>
                <a:latin typeface="Arial"/>
                <a:ea typeface="Arial"/>
                <a:cs typeface="Arial"/>
                <a:sym typeface="Arial"/>
              </a:endParaRPr>
            </a:p>
          </p:txBody>
        </p:sp>
      </p:grpSp>
      <p:grpSp>
        <p:nvGrpSpPr>
          <p:cNvPr id="36" name="Google Shape;1055;p19">
            <a:extLst>
              <a:ext uri="{FF2B5EF4-FFF2-40B4-BE49-F238E27FC236}">
                <a16:creationId xmlns:a16="http://schemas.microsoft.com/office/drawing/2014/main" id="{BFC7758A-E53C-405C-9ED4-01442D14B690}"/>
              </a:ext>
            </a:extLst>
          </p:cNvPr>
          <p:cNvGrpSpPr/>
          <p:nvPr/>
        </p:nvGrpSpPr>
        <p:grpSpPr>
          <a:xfrm>
            <a:off x="6397350" y="5290345"/>
            <a:ext cx="1726414" cy="587435"/>
            <a:chOff x="6381600" y="5566197"/>
            <a:chExt cx="1726414" cy="587435"/>
          </a:xfrm>
        </p:grpSpPr>
        <p:pic>
          <p:nvPicPr>
            <p:cNvPr id="37" name="Google Shape;1056;p19">
              <a:extLst>
                <a:ext uri="{FF2B5EF4-FFF2-40B4-BE49-F238E27FC236}">
                  <a16:creationId xmlns:a16="http://schemas.microsoft.com/office/drawing/2014/main" id="{F3985872-9BB3-4509-A3F9-705A3768D316}"/>
                </a:ext>
              </a:extLst>
            </p:cNvPr>
            <p:cNvPicPr preferRelativeResize="0"/>
            <p:nvPr/>
          </p:nvPicPr>
          <p:blipFill rotWithShape="1">
            <a:blip r:embed="rId10">
              <a:alphaModFix/>
            </a:blip>
            <a:srcRect/>
            <a:stretch/>
          </p:blipFill>
          <p:spPr>
            <a:xfrm>
              <a:off x="6381600" y="5566197"/>
              <a:ext cx="1726414" cy="295051"/>
            </a:xfrm>
            <a:prstGeom prst="rect">
              <a:avLst/>
            </a:prstGeom>
            <a:noFill/>
            <a:ln>
              <a:noFill/>
            </a:ln>
          </p:spPr>
        </p:pic>
        <p:sp>
          <p:nvSpPr>
            <p:cNvPr id="38" name="Google Shape;1057;p19">
              <a:extLst>
                <a:ext uri="{FF2B5EF4-FFF2-40B4-BE49-F238E27FC236}">
                  <a16:creationId xmlns:a16="http://schemas.microsoft.com/office/drawing/2014/main" id="{E3C628B7-0D4B-4223-933B-6B6DAF91297B}"/>
                </a:ext>
              </a:extLst>
            </p:cNvPr>
            <p:cNvSpPr txBox="1"/>
            <p:nvPr/>
          </p:nvSpPr>
          <p:spPr>
            <a:xfrm>
              <a:off x="6824411" y="5809532"/>
              <a:ext cx="1108800" cy="3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666666"/>
                  </a:solidFill>
                  <a:latin typeface="Calibri"/>
                  <a:ea typeface="Calibri"/>
                  <a:cs typeface="Calibri"/>
                  <a:sym typeface="Calibri"/>
                </a:rPr>
                <a:t>防疫雲</a:t>
              </a:r>
              <a:endParaRPr sz="2400" b="0" i="0" u="sng" strike="noStrike" cap="none">
                <a:solidFill>
                  <a:srgbClr val="666666"/>
                </a:solidFill>
                <a:latin typeface="Calibri"/>
                <a:ea typeface="Calibri"/>
                <a:cs typeface="Calibri"/>
                <a:sym typeface="Calibri"/>
              </a:endParaRPr>
            </a:p>
          </p:txBody>
        </p:sp>
      </p:grpSp>
      <p:grpSp>
        <p:nvGrpSpPr>
          <p:cNvPr id="39" name="Google Shape;1058;p19">
            <a:extLst>
              <a:ext uri="{FF2B5EF4-FFF2-40B4-BE49-F238E27FC236}">
                <a16:creationId xmlns:a16="http://schemas.microsoft.com/office/drawing/2014/main" id="{4AA2DD2C-D6B3-4877-8D15-291A7A579B88}"/>
              </a:ext>
            </a:extLst>
          </p:cNvPr>
          <p:cNvGrpSpPr/>
          <p:nvPr/>
        </p:nvGrpSpPr>
        <p:grpSpPr>
          <a:xfrm>
            <a:off x="6217665" y="2357025"/>
            <a:ext cx="1726436" cy="794369"/>
            <a:chOff x="5448938" y="3467116"/>
            <a:chExt cx="1726436" cy="794369"/>
          </a:xfrm>
        </p:grpSpPr>
        <p:pic>
          <p:nvPicPr>
            <p:cNvPr id="40" name="Google Shape;1059;p19">
              <a:extLst>
                <a:ext uri="{FF2B5EF4-FFF2-40B4-BE49-F238E27FC236}">
                  <a16:creationId xmlns:a16="http://schemas.microsoft.com/office/drawing/2014/main" id="{A5D0CCF0-E387-43BC-A3BC-85966264CE01}"/>
                </a:ext>
              </a:extLst>
            </p:cNvPr>
            <p:cNvPicPr preferRelativeResize="0"/>
            <p:nvPr/>
          </p:nvPicPr>
          <p:blipFill rotWithShape="1">
            <a:blip r:embed="rId11">
              <a:alphaModFix/>
            </a:blip>
            <a:srcRect/>
            <a:stretch/>
          </p:blipFill>
          <p:spPr>
            <a:xfrm>
              <a:off x="5448938" y="3467116"/>
              <a:ext cx="1726436" cy="600085"/>
            </a:xfrm>
            <a:prstGeom prst="rect">
              <a:avLst/>
            </a:prstGeom>
            <a:noFill/>
            <a:ln>
              <a:noFill/>
            </a:ln>
          </p:spPr>
        </p:pic>
        <p:sp>
          <p:nvSpPr>
            <p:cNvPr id="41" name="Google Shape;1060;p19">
              <a:extLst>
                <a:ext uri="{FF2B5EF4-FFF2-40B4-BE49-F238E27FC236}">
                  <a16:creationId xmlns:a16="http://schemas.microsoft.com/office/drawing/2014/main" id="{64F70248-A52E-4421-A241-82A26364D0EF}"/>
                </a:ext>
              </a:extLst>
            </p:cNvPr>
            <p:cNvSpPr txBox="1"/>
            <p:nvPr/>
          </p:nvSpPr>
          <p:spPr>
            <a:xfrm>
              <a:off x="5907361" y="3917385"/>
              <a:ext cx="1108800" cy="3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666666"/>
                  </a:solidFill>
                  <a:latin typeface="Calibri"/>
                  <a:ea typeface="Calibri"/>
                  <a:cs typeface="Calibri"/>
                  <a:sym typeface="Calibri"/>
                </a:rPr>
                <a:t>保健雲</a:t>
              </a:r>
              <a:endParaRPr sz="2400" b="0" i="0" u="sng" strike="noStrike" cap="none">
                <a:solidFill>
                  <a:srgbClr val="666666"/>
                </a:solidFill>
                <a:latin typeface="Calibri"/>
                <a:ea typeface="Calibri"/>
                <a:cs typeface="Calibri"/>
                <a:sym typeface="Calibri"/>
              </a:endParaRPr>
            </a:p>
          </p:txBody>
        </p:sp>
      </p:grpSp>
      <p:sp>
        <p:nvSpPr>
          <p:cNvPr id="42" name="Google Shape;1061;p19">
            <a:extLst>
              <a:ext uri="{FF2B5EF4-FFF2-40B4-BE49-F238E27FC236}">
                <a16:creationId xmlns:a16="http://schemas.microsoft.com/office/drawing/2014/main" id="{EAE87C0E-E2CA-4457-8E19-C40C594D61C3}"/>
              </a:ext>
            </a:extLst>
          </p:cNvPr>
          <p:cNvSpPr/>
          <p:nvPr/>
        </p:nvSpPr>
        <p:spPr>
          <a:xfrm>
            <a:off x="6931363" y="3935373"/>
            <a:ext cx="1108836" cy="852876"/>
          </a:xfrm>
          <a:prstGeom prst="cloud">
            <a:avLst/>
          </a:prstGeom>
          <a:solidFill>
            <a:srgbClr val="FF9900">
              <a:alpha val="6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062;p19">
            <a:extLst>
              <a:ext uri="{FF2B5EF4-FFF2-40B4-BE49-F238E27FC236}">
                <a16:creationId xmlns:a16="http://schemas.microsoft.com/office/drawing/2014/main" id="{8D6454C5-AC0A-4DB8-95C7-C124E55DF08B}"/>
              </a:ext>
            </a:extLst>
          </p:cNvPr>
          <p:cNvSpPr txBox="1"/>
          <p:nvPr/>
        </p:nvSpPr>
        <p:spPr>
          <a:xfrm>
            <a:off x="6931363" y="4074773"/>
            <a:ext cx="11160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台灣健康雲 2.0</a:t>
            </a:r>
            <a:endParaRPr sz="1400" b="1" i="0" u="none" strike="noStrike" cap="none">
              <a:solidFill>
                <a:srgbClr val="FFFFFF"/>
              </a:solidFill>
              <a:latin typeface="Arial"/>
              <a:ea typeface="Arial"/>
              <a:cs typeface="Arial"/>
              <a:sym typeface="Arial"/>
            </a:endParaRPr>
          </a:p>
        </p:txBody>
      </p:sp>
      <p:cxnSp>
        <p:nvCxnSpPr>
          <p:cNvPr id="44" name="Google Shape;1063;p19">
            <a:extLst>
              <a:ext uri="{FF2B5EF4-FFF2-40B4-BE49-F238E27FC236}">
                <a16:creationId xmlns:a16="http://schemas.microsoft.com/office/drawing/2014/main" id="{239F61B7-E879-46C9-BA89-3D09D5E4D055}"/>
              </a:ext>
            </a:extLst>
          </p:cNvPr>
          <p:cNvCxnSpPr>
            <a:cxnSpLocks/>
            <a:endCxn id="42" idx="3"/>
          </p:cNvCxnSpPr>
          <p:nvPr/>
        </p:nvCxnSpPr>
        <p:spPr>
          <a:xfrm>
            <a:off x="7260557" y="3314178"/>
            <a:ext cx="225224" cy="669959"/>
          </a:xfrm>
          <a:prstGeom prst="straightConnector1">
            <a:avLst/>
          </a:prstGeom>
          <a:noFill/>
          <a:ln w="9525" cap="flat" cmpd="sng">
            <a:solidFill>
              <a:schemeClr val="dk2"/>
            </a:solidFill>
            <a:prstDash val="solid"/>
            <a:round/>
            <a:headEnd type="none" w="sm" len="sm"/>
            <a:tailEnd type="none" w="sm" len="sm"/>
          </a:ln>
        </p:spPr>
      </p:cxnSp>
      <p:cxnSp>
        <p:nvCxnSpPr>
          <p:cNvPr id="45" name="Google Shape;1064;p19">
            <a:extLst>
              <a:ext uri="{FF2B5EF4-FFF2-40B4-BE49-F238E27FC236}">
                <a16:creationId xmlns:a16="http://schemas.microsoft.com/office/drawing/2014/main" id="{43386263-BCDA-4C95-947B-D801CD47F2D1}"/>
              </a:ext>
            </a:extLst>
          </p:cNvPr>
          <p:cNvCxnSpPr>
            <a:cxnSpLocks/>
            <a:stCxn id="32" idx="2"/>
            <a:endCxn id="42" idx="3"/>
          </p:cNvCxnSpPr>
          <p:nvPr/>
        </p:nvCxnSpPr>
        <p:spPr>
          <a:xfrm>
            <a:off x="6513823" y="3721413"/>
            <a:ext cx="971958" cy="262724"/>
          </a:xfrm>
          <a:prstGeom prst="straightConnector1">
            <a:avLst/>
          </a:prstGeom>
          <a:noFill/>
          <a:ln w="9525" cap="flat" cmpd="sng">
            <a:solidFill>
              <a:schemeClr val="dk2"/>
            </a:solidFill>
            <a:prstDash val="solid"/>
            <a:round/>
            <a:headEnd type="none" w="sm" len="sm"/>
            <a:tailEnd type="none" w="sm" len="sm"/>
          </a:ln>
        </p:spPr>
      </p:cxnSp>
      <p:cxnSp>
        <p:nvCxnSpPr>
          <p:cNvPr id="46" name="Google Shape;1065;p19">
            <a:extLst>
              <a:ext uri="{FF2B5EF4-FFF2-40B4-BE49-F238E27FC236}">
                <a16:creationId xmlns:a16="http://schemas.microsoft.com/office/drawing/2014/main" id="{26247214-90D8-4EF3-BD2D-6FEF2F7F40EE}"/>
              </a:ext>
            </a:extLst>
          </p:cNvPr>
          <p:cNvCxnSpPr>
            <a:cxnSpLocks/>
          </p:cNvCxnSpPr>
          <p:nvPr/>
        </p:nvCxnSpPr>
        <p:spPr>
          <a:xfrm flipV="1">
            <a:off x="6632326" y="4393853"/>
            <a:ext cx="298566" cy="549329"/>
          </a:xfrm>
          <a:prstGeom prst="straightConnector1">
            <a:avLst/>
          </a:prstGeom>
          <a:noFill/>
          <a:ln w="9525" cap="flat" cmpd="sng">
            <a:solidFill>
              <a:schemeClr val="dk2"/>
            </a:solidFill>
            <a:prstDash val="solid"/>
            <a:round/>
            <a:headEnd type="none" w="sm" len="sm"/>
            <a:tailEnd type="none" w="sm" len="sm"/>
          </a:ln>
        </p:spPr>
      </p:cxnSp>
      <p:cxnSp>
        <p:nvCxnSpPr>
          <p:cNvPr id="47" name="Google Shape;1066;p19">
            <a:extLst>
              <a:ext uri="{FF2B5EF4-FFF2-40B4-BE49-F238E27FC236}">
                <a16:creationId xmlns:a16="http://schemas.microsoft.com/office/drawing/2014/main" id="{C0CBA8DE-9088-43AA-A171-19E3E8FFB2BD}"/>
              </a:ext>
            </a:extLst>
          </p:cNvPr>
          <p:cNvCxnSpPr>
            <a:cxnSpLocks/>
            <a:endCxn id="42" idx="2"/>
          </p:cNvCxnSpPr>
          <p:nvPr/>
        </p:nvCxnSpPr>
        <p:spPr>
          <a:xfrm flipH="1" flipV="1">
            <a:off x="6934802" y="4361811"/>
            <a:ext cx="325755" cy="922460"/>
          </a:xfrm>
          <a:prstGeom prst="straightConnector1">
            <a:avLst/>
          </a:prstGeom>
          <a:noFill/>
          <a:ln w="9525" cap="flat" cmpd="sng">
            <a:solidFill>
              <a:schemeClr val="dk2"/>
            </a:solidFill>
            <a:prstDash val="solid"/>
            <a:round/>
            <a:headEnd type="none" w="sm" len="sm"/>
            <a:tailEnd type="none" w="sm" len="sm"/>
          </a:ln>
        </p:spPr>
      </p:cxnSp>
      <p:pic>
        <p:nvPicPr>
          <p:cNvPr id="48" name="Google Shape;1067;p19">
            <a:extLst>
              <a:ext uri="{FF2B5EF4-FFF2-40B4-BE49-F238E27FC236}">
                <a16:creationId xmlns:a16="http://schemas.microsoft.com/office/drawing/2014/main" id="{FB51C826-FCD1-493B-B03D-7CA915A64AF0}"/>
              </a:ext>
            </a:extLst>
          </p:cNvPr>
          <p:cNvPicPr preferRelativeResize="0"/>
          <p:nvPr/>
        </p:nvPicPr>
        <p:blipFill rotWithShape="1">
          <a:blip r:embed="rId12">
            <a:alphaModFix/>
          </a:blip>
          <a:srcRect/>
          <a:stretch/>
        </p:blipFill>
        <p:spPr>
          <a:xfrm>
            <a:off x="1042500" y="4766571"/>
            <a:ext cx="731700" cy="372582"/>
          </a:xfrm>
          <a:prstGeom prst="rect">
            <a:avLst/>
          </a:prstGeom>
          <a:noFill/>
          <a:ln>
            <a:noFill/>
          </a:ln>
        </p:spPr>
      </p:pic>
      <p:pic>
        <p:nvPicPr>
          <p:cNvPr id="49" name="Google Shape;1068;p19">
            <a:extLst>
              <a:ext uri="{FF2B5EF4-FFF2-40B4-BE49-F238E27FC236}">
                <a16:creationId xmlns:a16="http://schemas.microsoft.com/office/drawing/2014/main" id="{700F01C5-2C8E-4736-A8AE-3FF0857261D5}"/>
              </a:ext>
            </a:extLst>
          </p:cNvPr>
          <p:cNvPicPr preferRelativeResize="0"/>
          <p:nvPr/>
        </p:nvPicPr>
        <p:blipFill rotWithShape="1">
          <a:blip r:embed="rId13">
            <a:alphaModFix/>
          </a:blip>
          <a:srcRect r="80198"/>
          <a:stretch/>
        </p:blipFill>
        <p:spPr>
          <a:xfrm>
            <a:off x="2026677" y="4729939"/>
            <a:ext cx="651602" cy="554332"/>
          </a:xfrm>
          <a:prstGeom prst="rect">
            <a:avLst/>
          </a:prstGeom>
          <a:noFill/>
          <a:ln>
            <a:noFill/>
          </a:ln>
        </p:spPr>
      </p:pic>
      <p:pic>
        <p:nvPicPr>
          <p:cNvPr id="50" name="Google Shape;1069;p19">
            <a:extLst>
              <a:ext uri="{FF2B5EF4-FFF2-40B4-BE49-F238E27FC236}">
                <a16:creationId xmlns:a16="http://schemas.microsoft.com/office/drawing/2014/main" id="{554881F3-4B46-44B3-852A-BF635C1E8A29}"/>
              </a:ext>
            </a:extLst>
          </p:cNvPr>
          <p:cNvPicPr preferRelativeResize="0"/>
          <p:nvPr/>
        </p:nvPicPr>
        <p:blipFill rotWithShape="1">
          <a:blip r:embed="rId14">
            <a:alphaModFix/>
          </a:blip>
          <a:srcRect/>
          <a:stretch/>
        </p:blipFill>
        <p:spPr>
          <a:xfrm>
            <a:off x="1126211" y="5468875"/>
            <a:ext cx="1330034" cy="355500"/>
          </a:xfrm>
          <a:prstGeom prst="rect">
            <a:avLst/>
          </a:prstGeom>
          <a:noFill/>
          <a:ln>
            <a:noFill/>
          </a:ln>
        </p:spPr>
      </p:pic>
      <p:pic>
        <p:nvPicPr>
          <p:cNvPr id="51" name="Google Shape;1070;p19">
            <a:extLst>
              <a:ext uri="{FF2B5EF4-FFF2-40B4-BE49-F238E27FC236}">
                <a16:creationId xmlns:a16="http://schemas.microsoft.com/office/drawing/2014/main" id="{16B7DBEA-D2A5-4E79-8EE4-111519524B8A}"/>
              </a:ext>
            </a:extLst>
          </p:cNvPr>
          <p:cNvPicPr preferRelativeResize="0"/>
          <p:nvPr/>
        </p:nvPicPr>
        <p:blipFill rotWithShape="1">
          <a:blip r:embed="rId15">
            <a:alphaModFix/>
          </a:blip>
          <a:srcRect/>
          <a:stretch/>
        </p:blipFill>
        <p:spPr>
          <a:xfrm>
            <a:off x="3603967" y="4176948"/>
            <a:ext cx="1116000" cy="1179246"/>
          </a:xfrm>
          <a:prstGeom prst="rect">
            <a:avLst/>
          </a:prstGeom>
          <a:noFill/>
          <a:ln>
            <a:noFill/>
          </a:ln>
        </p:spPr>
      </p:pic>
      <p:sp>
        <p:nvSpPr>
          <p:cNvPr id="52" name="Google Shape;1071;p19">
            <a:extLst>
              <a:ext uri="{FF2B5EF4-FFF2-40B4-BE49-F238E27FC236}">
                <a16:creationId xmlns:a16="http://schemas.microsoft.com/office/drawing/2014/main" id="{43F0E285-67B2-42CE-83A4-241A4099DBC1}"/>
              </a:ext>
            </a:extLst>
          </p:cNvPr>
          <p:cNvSpPr txBox="1"/>
          <p:nvPr/>
        </p:nvSpPr>
        <p:spPr>
          <a:xfrm>
            <a:off x="3456180" y="5356182"/>
            <a:ext cx="1581900" cy="51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1400" dirty="0">
                <a:solidFill>
                  <a:srgbClr val="666666"/>
                </a:solidFill>
                <a:latin typeface="Calibri"/>
                <a:ea typeface="Calibri"/>
                <a:cs typeface="Calibri"/>
                <a:sym typeface="Calibri"/>
              </a:rPr>
              <a:t>Uni</a:t>
            </a:r>
            <a:r>
              <a:rPr lang="en-US" sz="1400" b="0" i="0" u="none" strike="noStrike" cap="none" dirty="0">
                <a:solidFill>
                  <a:srgbClr val="666666"/>
                </a:solidFill>
                <a:latin typeface="Calibri"/>
                <a:ea typeface="Calibri"/>
                <a:cs typeface="Calibri"/>
                <a:sym typeface="Calibri"/>
              </a:rPr>
              <a:t> Email Service</a:t>
            </a:r>
            <a:endParaRPr sz="1400" b="0" i="0" u="none" strike="noStrike" cap="none" dirty="0">
              <a:solidFill>
                <a:srgbClr val="666666"/>
              </a:solidFill>
              <a:latin typeface="Calibri"/>
              <a:ea typeface="Calibri"/>
              <a:cs typeface="Calibri"/>
              <a:sym typeface="Calibri"/>
            </a:endParaRPr>
          </a:p>
        </p:txBody>
      </p:sp>
    </p:spTree>
    <p:extLst>
      <p:ext uri="{BB962C8B-B14F-4D97-AF65-F5344CB8AC3E}">
        <p14:creationId xmlns:p14="http://schemas.microsoft.com/office/powerpoint/2010/main" val="2108825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0B6F9-CD70-4153-9649-1E696F393C26}"/>
              </a:ext>
            </a:extLst>
          </p:cNvPr>
          <p:cNvSpPr txBox="1"/>
          <p:nvPr/>
        </p:nvSpPr>
        <p:spPr>
          <a:xfrm>
            <a:off x="950768" y="558555"/>
            <a:ext cx="389659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TW" sz="4000" b="1" dirty="0">
                <a:solidFill>
                  <a:srgbClr val="FFFFFF"/>
                </a:solidFill>
                <a:latin typeface="Arial"/>
                <a:ea typeface="新細明體" panose="02020500000000000000" pitchFamily="18" charset="-120"/>
              </a:rPr>
              <a:t>3</a:t>
            </a:r>
            <a:r>
              <a:rPr kumimoji="0" lang="en-MY" altLang="zh-TW" sz="4000" b="1"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 </a:t>
            </a:r>
            <a:r>
              <a:rPr kumimoji="0" lang="zh-CN" altLang="en-US" sz="4000" b="1"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個</a:t>
            </a:r>
            <a:r>
              <a:rPr kumimoji="0" lang="zh-CN" altLang="en-US" sz="4000" b="1" i="0" u="none" strike="noStrike" kern="1200" cap="none" spc="0" normalizeH="0" baseline="0" noProof="0" dirty="0">
                <a:ln>
                  <a:noFill/>
                </a:ln>
                <a:solidFill>
                  <a:srgbClr val="FFFFFF"/>
                </a:solidFill>
                <a:effectLst/>
                <a:uLnTx/>
                <a:uFillTx/>
                <a:latin typeface="Arial"/>
                <a:ea typeface="宋体" panose="02010600030101010101" pitchFamily="2" charset="-122"/>
                <a:cs typeface="+mn-cs"/>
              </a:rPr>
              <a:t>服務模式</a:t>
            </a:r>
            <a:endParaRPr kumimoji="0" lang="zh-TW" altLang="en-US" sz="4000" b="1"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endParaRPr>
          </a:p>
        </p:txBody>
      </p:sp>
      <p:pic>
        <p:nvPicPr>
          <p:cNvPr id="28" name="Google Shape;1153;ga3026bbfd9_1_8">
            <a:extLst>
              <a:ext uri="{FF2B5EF4-FFF2-40B4-BE49-F238E27FC236}">
                <a16:creationId xmlns:a16="http://schemas.microsoft.com/office/drawing/2014/main" id="{7B13783F-7243-4435-9254-2D7BB3C2AE46}"/>
              </a:ext>
            </a:extLst>
          </p:cNvPr>
          <p:cNvPicPr preferRelativeResize="0"/>
          <p:nvPr/>
        </p:nvPicPr>
        <p:blipFill rotWithShape="1">
          <a:blip r:embed="rId2">
            <a:alphaModFix/>
          </a:blip>
          <a:srcRect r="14390"/>
          <a:stretch/>
        </p:blipFill>
        <p:spPr>
          <a:xfrm>
            <a:off x="1995075" y="1753750"/>
            <a:ext cx="7435825" cy="4231400"/>
          </a:xfrm>
          <a:prstGeom prst="rect">
            <a:avLst/>
          </a:prstGeom>
          <a:noFill/>
          <a:ln>
            <a:noFill/>
          </a:ln>
        </p:spPr>
      </p:pic>
      <p:sp>
        <p:nvSpPr>
          <p:cNvPr id="29" name="Google Shape;1155;ga3026bbfd9_1_8">
            <a:extLst>
              <a:ext uri="{FF2B5EF4-FFF2-40B4-BE49-F238E27FC236}">
                <a16:creationId xmlns:a16="http://schemas.microsoft.com/office/drawing/2014/main" id="{BC6E8D86-B89F-401B-9B9C-4FB882F76064}"/>
              </a:ext>
            </a:extLst>
          </p:cNvPr>
          <p:cNvSpPr txBox="1"/>
          <p:nvPr/>
        </p:nvSpPr>
        <p:spPr>
          <a:xfrm>
            <a:off x="9515474" y="2387976"/>
            <a:ext cx="2361225" cy="87587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dirty="0">
                <a:solidFill>
                  <a:schemeClr val="bg1"/>
                </a:solidFill>
                <a:latin typeface="Calibri"/>
                <a:ea typeface="Calibri"/>
                <a:cs typeface="Calibri"/>
                <a:sym typeface="Calibri"/>
              </a:rPr>
              <a:t>Software-as-a-Service</a:t>
            </a:r>
          </a:p>
          <a:p>
            <a:pPr marL="0" marR="0" lvl="0" indent="0" algn="l" rtl="0">
              <a:lnSpc>
                <a:spcPct val="100000"/>
              </a:lnSpc>
              <a:spcBef>
                <a:spcPts val="0"/>
              </a:spcBef>
              <a:spcAft>
                <a:spcPts val="0"/>
              </a:spcAft>
              <a:buClr>
                <a:srgbClr val="000000"/>
              </a:buClr>
              <a:buSzPts val="2400"/>
              <a:buFont typeface="Arial"/>
              <a:buNone/>
            </a:pPr>
            <a:r>
              <a:rPr lang="zh-CN" altLang="en-US" b="0" i="0" u="none" strike="noStrike" cap="none" dirty="0">
                <a:solidFill>
                  <a:schemeClr val="bg1"/>
                </a:solidFill>
                <a:latin typeface="Calibri"/>
                <a:ea typeface="Calibri"/>
                <a:cs typeface="Calibri"/>
                <a:sym typeface="Calibri"/>
              </a:rPr>
              <a:t>軟體即服務</a:t>
            </a:r>
            <a:endParaRPr b="0" i="0" u="none" strike="noStrike" cap="none" dirty="0">
              <a:solidFill>
                <a:schemeClr val="bg1"/>
              </a:solidFill>
              <a:latin typeface="Calibri"/>
              <a:ea typeface="Calibri"/>
              <a:cs typeface="Calibri"/>
              <a:sym typeface="Calibri"/>
            </a:endParaRPr>
          </a:p>
        </p:txBody>
      </p:sp>
      <p:pic>
        <p:nvPicPr>
          <p:cNvPr id="32" name="Google Shape;1158;ga3026bbfd9_1_8">
            <a:extLst>
              <a:ext uri="{FF2B5EF4-FFF2-40B4-BE49-F238E27FC236}">
                <a16:creationId xmlns:a16="http://schemas.microsoft.com/office/drawing/2014/main" id="{9674ECBE-BEA0-441F-A2A3-2C212F4BAC13}"/>
              </a:ext>
            </a:extLst>
          </p:cNvPr>
          <p:cNvPicPr preferRelativeResize="0"/>
          <p:nvPr/>
        </p:nvPicPr>
        <p:blipFill rotWithShape="1">
          <a:blip r:embed="rId2">
            <a:alphaModFix/>
          </a:blip>
          <a:srcRect l="87370" t="1090" r="-632" b="-1090"/>
          <a:stretch/>
        </p:blipFill>
        <p:spPr>
          <a:xfrm>
            <a:off x="950768" y="1756348"/>
            <a:ext cx="1151950" cy="4273200"/>
          </a:xfrm>
          <a:prstGeom prst="rect">
            <a:avLst/>
          </a:prstGeom>
          <a:noFill/>
          <a:ln>
            <a:noFill/>
          </a:ln>
        </p:spPr>
      </p:pic>
      <p:sp>
        <p:nvSpPr>
          <p:cNvPr id="33" name="Google Shape;1155;ga3026bbfd9_1_8">
            <a:extLst>
              <a:ext uri="{FF2B5EF4-FFF2-40B4-BE49-F238E27FC236}">
                <a16:creationId xmlns:a16="http://schemas.microsoft.com/office/drawing/2014/main" id="{C5C003CA-6B04-41CD-A2B7-110F7458BB20}"/>
              </a:ext>
            </a:extLst>
          </p:cNvPr>
          <p:cNvSpPr txBox="1"/>
          <p:nvPr/>
        </p:nvSpPr>
        <p:spPr>
          <a:xfrm>
            <a:off x="9515474" y="3429000"/>
            <a:ext cx="2361225" cy="87587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dirty="0">
                <a:solidFill>
                  <a:schemeClr val="bg1"/>
                </a:solidFill>
                <a:latin typeface="Calibri"/>
                <a:ea typeface="Calibri"/>
                <a:cs typeface="Calibri"/>
                <a:sym typeface="Calibri"/>
              </a:rPr>
              <a:t>Platform-as-a-Service</a:t>
            </a:r>
          </a:p>
          <a:p>
            <a:pPr marL="0" marR="0" lvl="0" indent="0" algn="l" rtl="0">
              <a:lnSpc>
                <a:spcPct val="100000"/>
              </a:lnSpc>
              <a:spcBef>
                <a:spcPts val="0"/>
              </a:spcBef>
              <a:spcAft>
                <a:spcPts val="0"/>
              </a:spcAft>
              <a:buClr>
                <a:srgbClr val="000000"/>
              </a:buClr>
              <a:buSzPts val="2400"/>
              <a:buFont typeface="Arial"/>
              <a:buNone/>
            </a:pPr>
            <a:r>
              <a:rPr lang="zh-CN" altLang="en-US" b="0" i="0" u="none" strike="noStrike" cap="none" dirty="0">
                <a:solidFill>
                  <a:schemeClr val="bg1"/>
                </a:solidFill>
                <a:latin typeface="Calibri"/>
                <a:ea typeface="Calibri"/>
                <a:cs typeface="Calibri"/>
                <a:sym typeface="Calibri"/>
              </a:rPr>
              <a:t>平台即服務</a:t>
            </a:r>
            <a:endParaRPr b="0" i="0" u="none" strike="noStrike" cap="none" dirty="0">
              <a:solidFill>
                <a:schemeClr val="bg1"/>
              </a:solidFill>
              <a:latin typeface="Calibri"/>
              <a:ea typeface="Calibri"/>
              <a:cs typeface="Calibri"/>
              <a:sym typeface="Calibri"/>
            </a:endParaRPr>
          </a:p>
        </p:txBody>
      </p:sp>
      <p:sp>
        <p:nvSpPr>
          <p:cNvPr id="34" name="Google Shape;1155;ga3026bbfd9_1_8">
            <a:extLst>
              <a:ext uri="{FF2B5EF4-FFF2-40B4-BE49-F238E27FC236}">
                <a16:creationId xmlns:a16="http://schemas.microsoft.com/office/drawing/2014/main" id="{085FB4F6-21F8-4210-B93E-8BEDBE063D17}"/>
              </a:ext>
            </a:extLst>
          </p:cNvPr>
          <p:cNvSpPr txBox="1"/>
          <p:nvPr/>
        </p:nvSpPr>
        <p:spPr>
          <a:xfrm>
            <a:off x="9515474" y="4597776"/>
            <a:ext cx="2361225" cy="87587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dirty="0">
                <a:solidFill>
                  <a:schemeClr val="bg1"/>
                </a:solidFill>
                <a:latin typeface="Calibri"/>
                <a:ea typeface="Calibri"/>
                <a:cs typeface="Calibri"/>
                <a:sym typeface="Calibri"/>
              </a:rPr>
              <a:t>Infrastructure-as-a-Service</a:t>
            </a:r>
          </a:p>
          <a:p>
            <a:pPr marL="0" marR="0" lvl="0" indent="0" algn="l" rtl="0">
              <a:lnSpc>
                <a:spcPct val="100000"/>
              </a:lnSpc>
              <a:spcBef>
                <a:spcPts val="0"/>
              </a:spcBef>
              <a:spcAft>
                <a:spcPts val="0"/>
              </a:spcAft>
              <a:buClr>
                <a:srgbClr val="000000"/>
              </a:buClr>
              <a:buSzPts val="2400"/>
              <a:buFont typeface="Arial"/>
              <a:buNone/>
            </a:pPr>
            <a:r>
              <a:rPr lang="zh-CN" altLang="en-US" b="0" i="0" u="none" strike="noStrike" cap="none" dirty="0">
                <a:solidFill>
                  <a:schemeClr val="bg1"/>
                </a:solidFill>
                <a:latin typeface="Calibri"/>
                <a:ea typeface="Calibri"/>
                <a:cs typeface="Calibri"/>
                <a:sym typeface="Calibri"/>
              </a:rPr>
              <a:t>基礎設施即服務</a:t>
            </a:r>
            <a:endParaRPr b="0" i="0" u="none" strike="noStrike" cap="none"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06246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2"/>
          <p:cNvSpPr txBox="1"/>
          <p:nvPr/>
        </p:nvSpPr>
        <p:spPr>
          <a:xfrm>
            <a:off x="2829810" y="2028637"/>
            <a:ext cx="6532379" cy="280072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淺談傳統</a:t>
            </a:r>
            <a:endParaRPr kumimoji="0" lang="en-US" altLang="zh-CN" sz="88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系統架構</a:t>
            </a:r>
            <a:endParaRPr kumimoji="0" sz="8800" b="1"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789245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FAA31-9B60-40FE-AAAB-AD64815D3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14" y="602428"/>
            <a:ext cx="3415441" cy="565314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
            <a:extLst>
              <a:ext uri="{FF2B5EF4-FFF2-40B4-BE49-F238E27FC236}">
                <a16:creationId xmlns:a16="http://schemas.microsoft.com/office/drawing/2014/main" id="{EC9AD8C5-582B-489C-87D9-98BA3C9A6FD4}"/>
              </a:ext>
            </a:extLst>
          </p:cNvPr>
          <p:cNvSpPr txBox="1">
            <a:spLocks/>
          </p:cNvSpPr>
          <p:nvPr/>
        </p:nvSpPr>
        <p:spPr>
          <a:xfrm>
            <a:off x="4586251" y="1627094"/>
            <a:ext cx="6987392" cy="36038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altLang="zh-TW" dirty="0">
                <a:solidFill>
                  <a:schemeClr val="bg1"/>
                </a:solidFill>
              </a:rPr>
              <a:t>Google was officially launched in 1998 by Larry Page and Sergey Brin to market Google Search</a:t>
            </a:r>
          </a:p>
          <a:p>
            <a:pPr marL="342900" indent="-342900">
              <a:buFont typeface="Wingdings" panose="05000000000000000000" pitchFamily="2" charset="2"/>
              <a:buChar char="ü"/>
            </a:pPr>
            <a:endParaRPr lang="en-US" dirty="0">
              <a:solidFill>
                <a:schemeClr val="bg1"/>
              </a:solidFill>
            </a:endParaRPr>
          </a:p>
          <a:p>
            <a:pPr marL="342900" indent="-342900">
              <a:buFont typeface="Wingdings" panose="05000000000000000000" pitchFamily="2" charset="2"/>
              <a:buChar char="ü"/>
            </a:pPr>
            <a:r>
              <a:rPr lang="en-MY" altLang="zh-TW" dirty="0">
                <a:solidFill>
                  <a:schemeClr val="bg1"/>
                </a:solidFill>
              </a:rPr>
              <a:t> Web-based search engine.</a:t>
            </a:r>
            <a:endParaRPr lang="en-US" altLang="zh-TW" dirty="0">
              <a:solidFill>
                <a:schemeClr val="bg1"/>
              </a:solidFill>
            </a:endParaRPr>
          </a:p>
          <a:p>
            <a:pPr marL="342900" indent="-342900">
              <a:buFont typeface="Wingdings" panose="05000000000000000000" pitchFamily="2" charset="2"/>
              <a:buChar char="ü"/>
            </a:pPr>
            <a:endParaRPr lang="en-US" dirty="0">
              <a:solidFill>
                <a:schemeClr val="bg1"/>
              </a:solidFill>
            </a:endParaRPr>
          </a:p>
          <a:p>
            <a:pPr marL="342900" indent="-342900">
              <a:buFont typeface="Wingdings" panose="05000000000000000000" pitchFamily="2" charset="2"/>
              <a:buChar char="ü"/>
            </a:pPr>
            <a:r>
              <a:rPr lang="en-US" altLang="zh-TW" dirty="0">
                <a:solidFill>
                  <a:schemeClr val="bg1"/>
                </a:solidFill>
              </a:rPr>
              <a:t>Larry Page and Sergey Brin, students at Stanford University in California, developed a search algorithm at first known as "</a:t>
            </a:r>
            <a:r>
              <a:rPr lang="en-US" altLang="zh-TW" dirty="0" err="1">
                <a:solidFill>
                  <a:schemeClr val="bg1"/>
                </a:solidFill>
              </a:rPr>
              <a:t>BackRub</a:t>
            </a:r>
            <a:r>
              <a:rPr lang="en-US" altLang="zh-TW" dirty="0">
                <a:solidFill>
                  <a:schemeClr val="bg1"/>
                </a:solidFill>
              </a:rPr>
              <a:t>" in 1996</a:t>
            </a:r>
            <a:endParaRPr lang="en-US" dirty="0">
              <a:solidFill>
                <a:schemeClr val="bg1"/>
              </a:solidFill>
            </a:endParaRPr>
          </a:p>
        </p:txBody>
      </p:sp>
    </p:spTree>
    <p:extLst>
      <p:ext uri="{BB962C8B-B14F-4D97-AF65-F5344CB8AC3E}">
        <p14:creationId xmlns:p14="http://schemas.microsoft.com/office/powerpoint/2010/main" val="2916029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Server &quot;DELL&quot; PowerEdge R740 Xeon® Silver 4112 - Tionline">
            <a:extLst>
              <a:ext uri="{FF2B5EF4-FFF2-40B4-BE49-F238E27FC236}">
                <a16:creationId xmlns:a16="http://schemas.microsoft.com/office/drawing/2014/main" id="{321D2C31-1A77-4EBB-88D9-13A1F5630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365" y="1163573"/>
            <a:ext cx="4530854" cy="45308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1">
            <a:extLst>
              <a:ext uri="{FF2B5EF4-FFF2-40B4-BE49-F238E27FC236}">
                <a16:creationId xmlns:a16="http://schemas.microsoft.com/office/drawing/2014/main" id="{4AD05499-0DF1-4C47-ADDE-804587B4B1F7}"/>
              </a:ext>
            </a:extLst>
          </p:cNvPr>
          <p:cNvSpPr txBox="1">
            <a:spLocks/>
          </p:cNvSpPr>
          <p:nvPr/>
        </p:nvSpPr>
        <p:spPr>
          <a:xfrm>
            <a:off x="6186404" y="1988820"/>
            <a:ext cx="4943231"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如果你只有一台低端伺服器（</a:t>
            </a:r>
            <a:r>
              <a:rPr lang="en-US" altLang="zh-CN" dirty="0">
                <a:solidFill>
                  <a:schemeClr val="bg1"/>
                </a:solidFill>
              </a:rPr>
              <a:t>Server</a:t>
            </a:r>
            <a:r>
              <a:rPr lang="zh-CN" altLang="en-US" dirty="0">
                <a:solidFill>
                  <a:schemeClr val="bg1"/>
                </a:solidFill>
              </a:rPr>
              <a:t>），你會面臨什麼問題呢？</a:t>
            </a:r>
            <a:endParaRPr lang="en-US" dirty="0">
              <a:solidFill>
                <a:schemeClr val="bg1"/>
              </a:solidFill>
            </a:endParaRPr>
          </a:p>
        </p:txBody>
      </p:sp>
    </p:spTree>
    <p:extLst>
      <p:ext uri="{BB962C8B-B14F-4D97-AF65-F5344CB8AC3E}">
        <p14:creationId xmlns:p14="http://schemas.microsoft.com/office/powerpoint/2010/main" val="290300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E27E566-9357-4716-B87A-E7AF29FF0BB5}"/>
              </a:ext>
            </a:extLst>
          </p:cNvPr>
          <p:cNvSpPr>
            <a:spLocks noGrp="1"/>
          </p:cNvSpPr>
          <p:nvPr>
            <p:ph type="title"/>
          </p:nvPr>
        </p:nvSpPr>
        <p:spPr>
          <a:xfrm>
            <a:off x="838200" y="660215"/>
            <a:ext cx="10515600" cy="1325563"/>
          </a:xfrm>
        </p:spPr>
        <p:txBody>
          <a:bodyPr/>
          <a:lstStyle/>
          <a:p>
            <a:r>
              <a:rPr lang="zh-CN" altLang="en-US" dirty="0">
                <a:solidFill>
                  <a:schemeClr val="bg1"/>
                </a:solidFill>
              </a:rPr>
              <a:t>可擴充性 </a:t>
            </a:r>
            <a:r>
              <a:rPr lang="en-MY" altLang="zh-CN" dirty="0">
                <a:solidFill>
                  <a:schemeClr val="bg1"/>
                </a:solidFill>
              </a:rPr>
              <a:t>Scalability</a:t>
            </a:r>
            <a:endParaRPr lang="en-US" dirty="0">
              <a:solidFill>
                <a:schemeClr val="bg1"/>
              </a:solidFill>
            </a:endParaRPr>
          </a:p>
        </p:txBody>
      </p:sp>
      <p:sp>
        <p:nvSpPr>
          <p:cNvPr id="3" name="Content Placeholder 2">
            <a:extLst>
              <a:ext uri="{FF2B5EF4-FFF2-40B4-BE49-F238E27FC236}">
                <a16:creationId xmlns:a16="http://schemas.microsoft.com/office/drawing/2014/main" id="{EF97F556-6185-4E65-A9EB-6AAE342E1E04}"/>
              </a:ext>
            </a:extLst>
          </p:cNvPr>
          <p:cNvSpPr txBox="1">
            <a:spLocks/>
          </p:cNvSpPr>
          <p:nvPr/>
        </p:nvSpPr>
        <p:spPr>
          <a:xfrm>
            <a:off x="838200" y="2016910"/>
            <a:ext cx="10515599" cy="435133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ctr"/>
            <a:r>
              <a:rPr lang="en-MY" altLang="zh-TW" b="1" kern="0" dirty="0">
                <a:solidFill>
                  <a:schemeClr val="bg1"/>
                </a:solidFill>
              </a:rPr>
              <a:t>Scale Up (Vertical Scaling)</a:t>
            </a:r>
            <a:endParaRPr lang="en-MY" altLang="zh-TW" kern="0" dirty="0">
              <a:solidFill>
                <a:schemeClr val="bg1"/>
              </a:solidFill>
            </a:endParaRPr>
          </a:p>
          <a:p>
            <a:pPr>
              <a:lnSpc>
                <a:spcPct val="150000"/>
              </a:lnSpc>
            </a:pPr>
            <a:r>
              <a:rPr lang="zh-CN" altLang="en-US" kern="0" dirty="0">
                <a:solidFill>
                  <a:schemeClr val="bg1"/>
                </a:solidFill>
              </a:rPr>
              <a:t>一般對單台機器而言，</a:t>
            </a:r>
            <a:r>
              <a:rPr lang="en-US" altLang="zh-CN" kern="0" dirty="0">
                <a:solidFill>
                  <a:schemeClr val="bg1"/>
                </a:solidFill>
              </a:rPr>
              <a:t>Scale Up </a:t>
            </a:r>
            <a:r>
              <a:rPr lang="zh-CN" altLang="en-US" kern="0" dirty="0">
                <a:solidFill>
                  <a:schemeClr val="bg1"/>
                </a:solidFill>
              </a:rPr>
              <a:t>是指當某個計算節點（機器）添加更多的</a:t>
            </a:r>
            <a:r>
              <a:rPr lang="en-US" altLang="zh-CN" kern="0" dirty="0">
                <a:solidFill>
                  <a:schemeClr val="bg1"/>
                </a:solidFill>
              </a:rPr>
              <a:t>CPU Cores</a:t>
            </a:r>
            <a:r>
              <a:rPr lang="zh-CN" altLang="en-US" kern="0" dirty="0">
                <a:solidFill>
                  <a:schemeClr val="bg1"/>
                </a:solidFill>
              </a:rPr>
              <a:t>，存放裝置，使用更大的記憶體時，應用可以很充分的利用這些資源來提升自己的效率從而達到很好的擴展性。</a:t>
            </a:r>
            <a:endParaRPr lang="en-US" altLang="zh-TW" kern="0" dirty="0">
              <a:solidFill>
                <a:schemeClr val="bg1"/>
              </a:solidFill>
            </a:endParaRPr>
          </a:p>
        </p:txBody>
      </p:sp>
    </p:spTree>
    <p:extLst>
      <p:ext uri="{BB962C8B-B14F-4D97-AF65-F5344CB8AC3E}">
        <p14:creationId xmlns:p14="http://schemas.microsoft.com/office/powerpoint/2010/main" val="1005710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3D118C-6D12-461B-8C86-FF068FDCDFF7}"/>
              </a:ext>
            </a:extLst>
          </p:cNvPr>
          <p:cNvSpPr txBox="1">
            <a:spLocks/>
          </p:cNvSpPr>
          <p:nvPr/>
        </p:nvSpPr>
        <p:spPr>
          <a:xfrm>
            <a:off x="6186404" y="1988820"/>
            <a:ext cx="4943231"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如果你只有一台高端的伺服器，你會面臨什麼問題呢？</a:t>
            </a:r>
            <a:endParaRPr lang="en-US" altLang="zh-TW" dirty="0">
              <a:solidFill>
                <a:schemeClr val="bg1"/>
              </a:solidFill>
            </a:endParaRPr>
          </a:p>
        </p:txBody>
      </p:sp>
      <p:pic>
        <p:nvPicPr>
          <p:cNvPr id="3" name="Picture 2" descr="Dell PowerEdge R940xa Rack Server : Servers | Dell USA">
            <a:extLst>
              <a:ext uri="{FF2B5EF4-FFF2-40B4-BE49-F238E27FC236}">
                <a16:creationId xmlns:a16="http://schemas.microsoft.com/office/drawing/2014/main" id="{6EB52483-CFFE-4B46-B248-B87486CF6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20" y="1877209"/>
            <a:ext cx="5517477" cy="310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6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FB775B1-C8A4-4682-9FDC-10C984712AAC}"/>
              </a:ext>
            </a:extLst>
          </p:cNvPr>
          <p:cNvSpPr>
            <a:spLocks noGrp="1"/>
          </p:cNvSpPr>
          <p:nvPr>
            <p:ph type="title"/>
          </p:nvPr>
        </p:nvSpPr>
        <p:spPr>
          <a:xfrm>
            <a:off x="838200" y="1042987"/>
            <a:ext cx="10515600" cy="1325563"/>
          </a:xfrm>
        </p:spPr>
        <p:txBody>
          <a:bodyPr/>
          <a:lstStyle/>
          <a:p>
            <a:r>
              <a:rPr lang="zh-CN" altLang="en-US" dirty="0">
                <a:solidFill>
                  <a:schemeClr val="bg1"/>
                </a:solidFill>
              </a:rPr>
              <a:t>可用性 </a:t>
            </a:r>
            <a:r>
              <a:rPr lang="en-US" altLang="zh-CN" dirty="0">
                <a:solidFill>
                  <a:schemeClr val="bg1"/>
                </a:solidFill>
              </a:rPr>
              <a:t>Availability</a:t>
            </a:r>
            <a:endParaRPr lang="en-US" dirty="0">
              <a:solidFill>
                <a:schemeClr val="bg1"/>
              </a:solidFill>
            </a:endParaRPr>
          </a:p>
        </p:txBody>
      </p:sp>
      <p:sp>
        <p:nvSpPr>
          <p:cNvPr id="3" name="Content Placeholder 2">
            <a:extLst>
              <a:ext uri="{FF2B5EF4-FFF2-40B4-BE49-F238E27FC236}">
                <a16:creationId xmlns:a16="http://schemas.microsoft.com/office/drawing/2014/main" id="{EEA102EA-A7DE-4F13-A517-C4791DB6DA84}"/>
              </a:ext>
            </a:extLst>
          </p:cNvPr>
          <p:cNvSpPr txBox="1">
            <a:spLocks/>
          </p:cNvSpPr>
          <p:nvPr/>
        </p:nvSpPr>
        <p:spPr>
          <a:xfrm>
            <a:off x="838202" y="2399682"/>
            <a:ext cx="10515598" cy="43513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Tx/>
              <a:buNone/>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dirty="0">
                <a:solidFill>
                  <a:schemeClr val="bg1"/>
                </a:solidFill>
              </a:rPr>
              <a:t>防止數據中心，可用性區域，服務器，網絡和存儲子系統出現故障，以確保業務正常運行而不會停機。</a:t>
            </a:r>
            <a:endParaRPr lang="en-US" altLang="zh-TW" dirty="0">
              <a:solidFill>
                <a:schemeClr val="bg1"/>
              </a:solidFill>
            </a:endParaRPr>
          </a:p>
        </p:txBody>
      </p:sp>
    </p:spTree>
    <p:extLst>
      <p:ext uri="{BB962C8B-B14F-4D97-AF65-F5344CB8AC3E}">
        <p14:creationId xmlns:p14="http://schemas.microsoft.com/office/powerpoint/2010/main" val="110071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873CF7C-8B6C-41E6-B54B-1F5A419F75AB}"/>
              </a:ext>
            </a:extLst>
          </p:cNvPr>
          <p:cNvSpPr>
            <a:spLocks noGrp="1"/>
          </p:cNvSpPr>
          <p:nvPr>
            <p:ph type="title"/>
          </p:nvPr>
        </p:nvSpPr>
        <p:spPr>
          <a:xfrm>
            <a:off x="838200" y="1042987"/>
            <a:ext cx="10515600" cy="1325563"/>
          </a:xfrm>
        </p:spPr>
        <p:txBody>
          <a:bodyPr/>
          <a:lstStyle/>
          <a:p>
            <a:r>
              <a:rPr lang="zh-CN" altLang="en-US" dirty="0">
                <a:solidFill>
                  <a:schemeClr val="bg1"/>
                </a:solidFill>
              </a:rPr>
              <a:t>可擴充性 </a:t>
            </a:r>
            <a:r>
              <a:rPr lang="en-MY" altLang="zh-CN" dirty="0">
                <a:solidFill>
                  <a:schemeClr val="bg1"/>
                </a:solidFill>
              </a:rPr>
              <a:t>Scalability</a:t>
            </a:r>
            <a:endParaRPr lang="en-US" dirty="0">
              <a:solidFill>
                <a:schemeClr val="bg1"/>
              </a:solidFill>
            </a:endParaRPr>
          </a:p>
        </p:txBody>
      </p:sp>
      <p:sp>
        <p:nvSpPr>
          <p:cNvPr id="3" name="Content Placeholder 2">
            <a:extLst>
              <a:ext uri="{FF2B5EF4-FFF2-40B4-BE49-F238E27FC236}">
                <a16:creationId xmlns:a16="http://schemas.microsoft.com/office/drawing/2014/main" id="{B05BDD20-7FC7-45E1-ABD1-D4E9E3E99D76}"/>
              </a:ext>
            </a:extLst>
          </p:cNvPr>
          <p:cNvSpPr txBox="1">
            <a:spLocks/>
          </p:cNvSpPr>
          <p:nvPr/>
        </p:nvSpPr>
        <p:spPr>
          <a:xfrm>
            <a:off x="838200" y="2399682"/>
            <a:ext cx="10515599" cy="435133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MY" altLang="zh-CN" b="1" dirty="0">
                <a:solidFill>
                  <a:schemeClr val="bg1"/>
                </a:solidFill>
              </a:rPr>
              <a:t>Scale Out (Horizontal Scaling)</a:t>
            </a:r>
            <a:endParaRPr lang="en-MY" altLang="zh-TW" dirty="0">
              <a:solidFill>
                <a:schemeClr val="bg1"/>
              </a:solidFill>
            </a:endParaRPr>
          </a:p>
          <a:p>
            <a:pPr>
              <a:lnSpc>
                <a:spcPct val="150000"/>
              </a:lnSpc>
            </a:pPr>
            <a:r>
              <a:rPr lang="zh-CN" altLang="en-US" dirty="0">
                <a:solidFill>
                  <a:schemeClr val="bg1"/>
                </a:solidFill>
              </a:rPr>
              <a:t>一般對資料中心的應用而言，</a:t>
            </a:r>
            <a:r>
              <a:rPr lang="en-US" altLang="zh-CN" dirty="0">
                <a:solidFill>
                  <a:schemeClr val="bg1"/>
                </a:solidFill>
              </a:rPr>
              <a:t>Scale out </a:t>
            </a:r>
            <a:r>
              <a:rPr lang="zh-CN" altLang="en-US" dirty="0">
                <a:solidFill>
                  <a:schemeClr val="bg1"/>
                </a:solidFill>
              </a:rPr>
              <a:t>指的是當添加更多的機器時，應用仍然可以很好的利用這些機器的資源來提升自己的效率從而達到很好的擴展性。</a:t>
            </a:r>
            <a:endParaRPr lang="en-US" altLang="zh-TW" dirty="0">
              <a:solidFill>
                <a:schemeClr val="bg1"/>
              </a:solidFill>
            </a:endParaRPr>
          </a:p>
        </p:txBody>
      </p:sp>
    </p:spTree>
    <p:extLst>
      <p:ext uri="{BB962C8B-B14F-4D97-AF65-F5344CB8AC3E}">
        <p14:creationId xmlns:p14="http://schemas.microsoft.com/office/powerpoint/2010/main" val="307602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Server &quot;DELL&quot; PowerEdge R740 Xeon® Silver 4112 - Tionline">
            <a:extLst>
              <a:ext uri="{FF2B5EF4-FFF2-40B4-BE49-F238E27FC236}">
                <a16:creationId xmlns:a16="http://schemas.microsoft.com/office/drawing/2014/main" id="{9539489A-B924-4BF4-965E-2DBB7617D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365" y="1163573"/>
            <a:ext cx="4530854" cy="45308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1">
            <a:extLst>
              <a:ext uri="{FF2B5EF4-FFF2-40B4-BE49-F238E27FC236}">
                <a16:creationId xmlns:a16="http://schemas.microsoft.com/office/drawing/2014/main" id="{D68978F9-1D61-49E8-B6C3-BCD6829E7BB2}"/>
              </a:ext>
            </a:extLst>
          </p:cNvPr>
          <p:cNvSpPr txBox="1">
            <a:spLocks/>
          </p:cNvSpPr>
          <p:nvPr/>
        </p:nvSpPr>
        <p:spPr>
          <a:xfrm>
            <a:off x="6186404" y="1988820"/>
            <a:ext cx="4943231"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如果你有三台低端伺服器（</a:t>
            </a:r>
            <a:r>
              <a:rPr lang="en-US" altLang="zh-CN" dirty="0">
                <a:solidFill>
                  <a:schemeClr val="bg1"/>
                </a:solidFill>
              </a:rPr>
              <a:t>Server</a:t>
            </a:r>
            <a:r>
              <a:rPr lang="zh-CN" altLang="en-US" dirty="0">
                <a:solidFill>
                  <a:schemeClr val="bg1"/>
                </a:solidFill>
              </a:rPr>
              <a:t>），你會面臨什麼問題呢？</a:t>
            </a:r>
            <a:endParaRPr lang="en-US" dirty="0">
              <a:solidFill>
                <a:schemeClr val="bg1"/>
              </a:solidFill>
            </a:endParaRPr>
          </a:p>
        </p:txBody>
      </p:sp>
      <p:pic>
        <p:nvPicPr>
          <p:cNvPr id="4" name="Picture 2" descr="Server &quot;DELL&quot; PowerEdge R740 Xeon® Silver 4112 - Tionline">
            <a:extLst>
              <a:ext uri="{FF2B5EF4-FFF2-40B4-BE49-F238E27FC236}">
                <a16:creationId xmlns:a16="http://schemas.microsoft.com/office/drawing/2014/main" id="{3F85BF3C-E89F-418C-BE62-73210030E7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1062365" y="787997"/>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rver &quot;DELL&quot; PowerEdge R740 Xeon® Silver 4112 - Tionline">
            <a:extLst>
              <a:ext uri="{FF2B5EF4-FFF2-40B4-BE49-F238E27FC236}">
                <a16:creationId xmlns:a16="http://schemas.microsoft.com/office/drawing/2014/main" id="{A13E99E2-E331-4B20-8A51-11FFE1BBF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1062365" y="4391811"/>
            <a:ext cx="4530854" cy="167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BF679D-3BC0-40C1-A267-BEE632EBA9C0}"/>
              </a:ext>
            </a:extLst>
          </p:cNvPr>
          <p:cNvSpPr txBox="1"/>
          <p:nvPr/>
        </p:nvSpPr>
        <p:spPr>
          <a:xfrm>
            <a:off x="602672" y="602673"/>
            <a:ext cx="9247909" cy="4416722"/>
          </a:xfrm>
          <a:prstGeom prst="rect">
            <a:avLst/>
          </a:prstGeom>
          <a:noFill/>
        </p:spPr>
        <p:txBody>
          <a:bodyPr wrap="square" rtlCol="0">
            <a:spAutoFit/>
          </a:bodyPr>
          <a:lstStyle/>
          <a:p>
            <a:r>
              <a:rPr lang="en-MY" altLang="zh-TW" sz="3600" dirty="0">
                <a:solidFill>
                  <a:schemeClr val="bg1"/>
                </a:solidFill>
              </a:rPr>
              <a:t>Agenda</a:t>
            </a:r>
          </a:p>
          <a:p>
            <a:endParaRPr lang="en-MY" altLang="zh-TW" sz="3600" dirty="0">
              <a:solidFill>
                <a:schemeClr val="bg1"/>
              </a:solidFill>
            </a:endParaRPr>
          </a:p>
          <a:p>
            <a:pPr marL="571500" indent="-571500">
              <a:lnSpc>
                <a:spcPct val="150000"/>
              </a:lnSpc>
              <a:buFont typeface="Arial" panose="020B0604020202020204" pitchFamily="34" charset="0"/>
              <a:buChar char="•"/>
            </a:pPr>
            <a:r>
              <a:rPr lang="zh-CN" altLang="en-US" sz="3600" dirty="0">
                <a:solidFill>
                  <a:schemeClr val="bg1"/>
                </a:solidFill>
              </a:rPr>
              <a:t>什麼是雲端運算？</a:t>
            </a:r>
            <a:endParaRPr lang="en-US" altLang="zh-CN" sz="3600" dirty="0">
              <a:solidFill>
                <a:schemeClr val="bg1"/>
              </a:solidFill>
            </a:endParaRPr>
          </a:p>
          <a:p>
            <a:pPr marL="571500" indent="-571500">
              <a:lnSpc>
                <a:spcPct val="150000"/>
              </a:lnSpc>
              <a:buFont typeface="Arial" panose="020B0604020202020204" pitchFamily="34" charset="0"/>
              <a:buChar char="•"/>
            </a:pPr>
            <a:r>
              <a:rPr lang="zh-CN" altLang="en-US" sz="3600" dirty="0">
                <a:solidFill>
                  <a:schemeClr val="bg1"/>
                </a:solidFill>
              </a:rPr>
              <a:t>淺談傳統的系統架構。</a:t>
            </a:r>
            <a:endParaRPr lang="en-MY" altLang="zh-CN" sz="3600" dirty="0">
              <a:solidFill>
                <a:schemeClr val="bg1"/>
              </a:solidFill>
            </a:endParaRPr>
          </a:p>
          <a:p>
            <a:pPr marL="571500" indent="-571500">
              <a:lnSpc>
                <a:spcPct val="150000"/>
              </a:lnSpc>
              <a:buFont typeface="Arial" panose="020B0604020202020204" pitchFamily="34" charset="0"/>
              <a:buChar char="•"/>
            </a:pPr>
            <a:r>
              <a:rPr lang="en-US" altLang="zh-CN" sz="3600" dirty="0">
                <a:solidFill>
                  <a:schemeClr val="bg1"/>
                </a:solidFill>
              </a:rPr>
              <a:t>AWS </a:t>
            </a:r>
            <a:r>
              <a:rPr lang="zh-CN" altLang="en-US" sz="3600" dirty="0">
                <a:solidFill>
                  <a:schemeClr val="bg1"/>
                </a:solidFill>
              </a:rPr>
              <a:t>的基礎知識。</a:t>
            </a:r>
            <a:endParaRPr lang="en-US" altLang="zh-CN" sz="3600" dirty="0">
              <a:solidFill>
                <a:schemeClr val="bg1"/>
              </a:solidFill>
            </a:endParaRPr>
          </a:p>
          <a:p>
            <a:pPr marL="571500" indent="-571500">
              <a:lnSpc>
                <a:spcPct val="150000"/>
              </a:lnSpc>
              <a:buFont typeface="Arial" panose="020B0604020202020204" pitchFamily="34" charset="0"/>
              <a:buChar char="•"/>
            </a:pPr>
            <a:r>
              <a:rPr lang="zh-CN" altLang="en-US" sz="3600" dirty="0">
                <a:solidFill>
                  <a:schemeClr val="bg1"/>
                </a:solidFill>
              </a:rPr>
              <a:t>現階段的雲端市場？市場案例</a:t>
            </a:r>
            <a:endParaRPr lang="en-US" altLang="zh-CN" sz="3600" dirty="0">
              <a:solidFill>
                <a:schemeClr val="bg1"/>
              </a:solidFill>
            </a:endParaRPr>
          </a:p>
        </p:txBody>
      </p:sp>
    </p:spTree>
    <p:extLst>
      <p:ext uri="{BB962C8B-B14F-4D97-AF65-F5344CB8AC3E}">
        <p14:creationId xmlns:p14="http://schemas.microsoft.com/office/powerpoint/2010/main" val="400461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C6A00-7B30-47B9-A14E-91BA1133B62C}"/>
              </a:ext>
            </a:extLst>
          </p:cNvPr>
          <p:cNvSpPr txBox="1">
            <a:spLocks/>
          </p:cNvSpPr>
          <p:nvPr/>
        </p:nvSpPr>
        <p:spPr>
          <a:xfrm>
            <a:off x="6186404" y="1988820"/>
            <a:ext cx="4943231"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如果你有三台低端伺服器（</a:t>
            </a:r>
            <a:r>
              <a:rPr lang="en-US" altLang="zh-CN" dirty="0">
                <a:solidFill>
                  <a:schemeClr val="bg1"/>
                </a:solidFill>
              </a:rPr>
              <a:t>Server</a:t>
            </a:r>
            <a:r>
              <a:rPr lang="zh-CN" altLang="en-US" dirty="0">
                <a:solidFill>
                  <a:schemeClr val="bg1"/>
                </a:solidFill>
              </a:rPr>
              <a:t>），你會面臨什麼問題呢？</a:t>
            </a:r>
            <a:endParaRPr lang="en-US" dirty="0">
              <a:solidFill>
                <a:schemeClr val="bg1"/>
              </a:solidFill>
            </a:endParaRPr>
          </a:p>
        </p:txBody>
      </p:sp>
      <p:pic>
        <p:nvPicPr>
          <p:cNvPr id="3" name="Picture 2" descr="A computer network server cabinet with a mess of tangled blue Stock Photo -  Alamy">
            <a:extLst>
              <a:ext uri="{FF2B5EF4-FFF2-40B4-BE49-F238E27FC236}">
                <a16:creationId xmlns:a16="http://schemas.microsoft.com/office/drawing/2014/main" id="{012B2FB5-F619-4B18-A8FF-837E9F7801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51"/>
          <a:stretch/>
        </p:blipFill>
        <p:spPr bwMode="auto">
          <a:xfrm>
            <a:off x="1226783" y="255494"/>
            <a:ext cx="4271963" cy="634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D46B10-DA23-4B23-94CB-7871F74DB048}"/>
              </a:ext>
            </a:extLst>
          </p:cNvPr>
          <p:cNvSpPr txBox="1">
            <a:spLocks/>
          </p:cNvSpPr>
          <p:nvPr/>
        </p:nvSpPr>
        <p:spPr>
          <a:xfrm>
            <a:off x="4586251" y="1627094"/>
            <a:ext cx="6987392" cy="36038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endParaRPr lang="en-US" dirty="0"/>
          </a:p>
        </p:txBody>
      </p:sp>
      <p:pic>
        <p:nvPicPr>
          <p:cNvPr id="3" name="Picture 2" descr="Server &quot;DELL&quot; PowerEdge R740 Xeon® Silver 4112 - Tionline">
            <a:extLst>
              <a:ext uri="{FF2B5EF4-FFF2-40B4-BE49-F238E27FC236}">
                <a16:creationId xmlns:a16="http://schemas.microsoft.com/office/drawing/2014/main" id="{0AEFA4DC-B83F-4F65-816B-B6674FE9B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365" y="1163573"/>
            <a:ext cx="4530854" cy="4530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rver &quot;DELL&quot; PowerEdge R740 Xeon® Silver 4112 - Tionline">
            <a:extLst>
              <a:ext uri="{FF2B5EF4-FFF2-40B4-BE49-F238E27FC236}">
                <a16:creationId xmlns:a16="http://schemas.microsoft.com/office/drawing/2014/main" id="{25866D15-3A13-41BA-924E-A833CC2A0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1062365" y="787997"/>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rver &quot;DELL&quot; PowerEdge R740 Xeon® Silver 4112 - Tionline">
            <a:extLst>
              <a:ext uri="{FF2B5EF4-FFF2-40B4-BE49-F238E27FC236}">
                <a16:creationId xmlns:a16="http://schemas.microsoft.com/office/drawing/2014/main" id="{6BB3AD53-BB7D-4E84-88CB-AD1F128BF9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1062365" y="4391811"/>
            <a:ext cx="4530854" cy="1678193"/>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extLst>
              <a:ext uri="{FF2B5EF4-FFF2-40B4-BE49-F238E27FC236}">
                <a16:creationId xmlns:a16="http://schemas.microsoft.com/office/drawing/2014/main" id="{18E4F058-8A61-4E03-8618-FB5A9ABFF98A}"/>
              </a:ext>
            </a:extLst>
          </p:cNvPr>
          <p:cNvSpPr/>
          <p:nvPr/>
        </p:nvSpPr>
        <p:spPr>
          <a:xfrm>
            <a:off x="5593219" y="1202839"/>
            <a:ext cx="1290917" cy="3765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Arrow: Left 6">
            <a:extLst>
              <a:ext uri="{FF2B5EF4-FFF2-40B4-BE49-F238E27FC236}">
                <a16:creationId xmlns:a16="http://schemas.microsoft.com/office/drawing/2014/main" id="{1651E745-5232-4249-A9EF-1DD6AAD12C9A}"/>
              </a:ext>
            </a:extLst>
          </p:cNvPr>
          <p:cNvSpPr/>
          <p:nvPr/>
        </p:nvSpPr>
        <p:spPr>
          <a:xfrm>
            <a:off x="5593219" y="3128460"/>
            <a:ext cx="1290917" cy="3765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Arrow: Left 7">
            <a:extLst>
              <a:ext uri="{FF2B5EF4-FFF2-40B4-BE49-F238E27FC236}">
                <a16:creationId xmlns:a16="http://schemas.microsoft.com/office/drawing/2014/main" id="{0BE9339F-0F86-474A-B18B-9F8D900D6310}"/>
              </a:ext>
            </a:extLst>
          </p:cNvPr>
          <p:cNvSpPr/>
          <p:nvPr/>
        </p:nvSpPr>
        <p:spPr>
          <a:xfrm>
            <a:off x="5593219" y="4817408"/>
            <a:ext cx="1290917" cy="3765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Content Placeholder 1">
            <a:extLst>
              <a:ext uri="{FF2B5EF4-FFF2-40B4-BE49-F238E27FC236}">
                <a16:creationId xmlns:a16="http://schemas.microsoft.com/office/drawing/2014/main" id="{7BE51661-8014-4B77-82D1-BF79763CFCDD}"/>
              </a:ext>
            </a:extLst>
          </p:cNvPr>
          <p:cNvSpPr txBox="1">
            <a:spLocks/>
          </p:cNvSpPr>
          <p:nvPr/>
        </p:nvSpPr>
        <p:spPr>
          <a:xfrm>
            <a:off x="7218381" y="1988820"/>
            <a:ext cx="3911254"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如果你有三台低端伺服器（</a:t>
            </a:r>
            <a:r>
              <a:rPr lang="en-US" altLang="zh-CN" dirty="0">
                <a:solidFill>
                  <a:schemeClr val="bg1"/>
                </a:solidFill>
              </a:rPr>
              <a:t>Server</a:t>
            </a:r>
            <a:r>
              <a:rPr lang="zh-CN" altLang="en-US" dirty="0">
                <a:solidFill>
                  <a:schemeClr val="bg1"/>
                </a:solidFill>
              </a:rPr>
              <a:t>），你會怎麼處理軟體的部分呢？</a:t>
            </a:r>
            <a:endParaRPr lang="en-US" dirty="0">
              <a:solidFill>
                <a:schemeClr val="bg1"/>
              </a:solidFill>
            </a:endParaRPr>
          </a:p>
        </p:txBody>
      </p:sp>
    </p:spTree>
    <p:extLst>
      <p:ext uri="{BB962C8B-B14F-4D97-AF65-F5344CB8AC3E}">
        <p14:creationId xmlns:p14="http://schemas.microsoft.com/office/powerpoint/2010/main" val="327499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Server &quot;DELL&quot; PowerEdge R740 Xeon® Silver 4112 - Tionline">
            <a:extLst>
              <a:ext uri="{FF2B5EF4-FFF2-40B4-BE49-F238E27FC236}">
                <a16:creationId xmlns:a16="http://schemas.microsoft.com/office/drawing/2014/main" id="{8027AB4E-52E0-4063-9CEF-ABF43DF58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2115783"/>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rver &quot;DELL&quot; PowerEdge R740 Xeon® Silver 4112 - Tionline">
            <a:extLst>
              <a:ext uri="{FF2B5EF4-FFF2-40B4-BE49-F238E27FC236}">
                <a16:creationId xmlns:a16="http://schemas.microsoft.com/office/drawing/2014/main" id="{63F836C3-A571-4E3B-9E52-7095ECA6E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4994239"/>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rver &quot;DELL&quot; PowerEdge R740 Xeon® Silver 4112 - Tionline">
            <a:extLst>
              <a:ext uri="{FF2B5EF4-FFF2-40B4-BE49-F238E27FC236}">
                <a16:creationId xmlns:a16="http://schemas.microsoft.com/office/drawing/2014/main" id="{3E27A34A-B630-4FFE-9A84-8F62C2F81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529343"/>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rver &quot;DELL&quot; PowerEdge R740 Xeon® Silver 4112 - Tionline">
            <a:extLst>
              <a:ext uri="{FF2B5EF4-FFF2-40B4-BE49-F238E27FC236}">
                <a16:creationId xmlns:a16="http://schemas.microsoft.com/office/drawing/2014/main" id="{BC611F4B-2EC4-47FE-9EF4-7BCF8764A8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3555011"/>
            <a:ext cx="4530854" cy="167819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1B9FF6C0-E609-4E5C-935C-E774EAF57A4A}"/>
              </a:ext>
            </a:extLst>
          </p:cNvPr>
          <p:cNvSpPr txBox="1">
            <a:spLocks/>
          </p:cNvSpPr>
          <p:nvPr/>
        </p:nvSpPr>
        <p:spPr>
          <a:xfrm>
            <a:off x="7502873" y="1988820"/>
            <a:ext cx="3911254"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如果你有四台伺服器（</a:t>
            </a:r>
            <a:r>
              <a:rPr lang="en-US" altLang="zh-CN" dirty="0">
                <a:solidFill>
                  <a:schemeClr val="bg1"/>
                </a:solidFill>
              </a:rPr>
              <a:t>Server</a:t>
            </a:r>
            <a:r>
              <a:rPr lang="zh-CN" altLang="en-US" dirty="0">
                <a:solidFill>
                  <a:schemeClr val="bg1"/>
                </a:solidFill>
              </a:rPr>
              <a:t>），你會怎麼處理負載的部分呢？</a:t>
            </a:r>
            <a:endParaRPr lang="en-US" dirty="0">
              <a:solidFill>
                <a:schemeClr val="bg1"/>
              </a:solidFill>
            </a:endParaRPr>
          </a:p>
        </p:txBody>
      </p:sp>
      <p:sp>
        <p:nvSpPr>
          <p:cNvPr id="7" name="Arrow: Down 6">
            <a:extLst>
              <a:ext uri="{FF2B5EF4-FFF2-40B4-BE49-F238E27FC236}">
                <a16:creationId xmlns:a16="http://schemas.microsoft.com/office/drawing/2014/main" id="{FD9F2130-7A1C-489D-81E6-4A55CD1C7E49}"/>
              </a:ext>
            </a:extLst>
          </p:cNvPr>
          <p:cNvSpPr/>
          <p:nvPr/>
        </p:nvSpPr>
        <p:spPr>
          <a:xfrm>
            <a:off x="3209458" y="95643"/>
            <a:ext cx="362082" cy="672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Arrow: Curved Down 7">
            <a:extLst>
              <a:ext uri="{FF2B5EF4-FFF2-40B4-BE49-F238E27FC236}">
                <a16:creationId xmlns:a16="http://schemas.microsoft.com/office/drawing/2014/main" id="{9586A696-BAB2-429A-9BAF-357DA6FE2A5A}"/>
              </a:ext>
            </a:extLst>
          </p:cNvPr>
          <p:cNvSpPr/>
          <p:nvPr/>
        </p:nvSpPr>
        <p:spPr>
          <a:xfrm rot="5714113">
            <a:off x="5093186" y="1552742"/>
            <a:ext cx="2216075" cy="11260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Arrow: Curved Down 8">
            <a:extLst>
              <a:ext uri="{FF2B5EF4-FFF2-40B4-BE49-F238E27FC236}">
                <a16:creationId xmlns:a16="http://schemas.microsoft.com/office/drawing/2014/main" id="{754CAF2C-5AC9-4C30-B352-3983AF1D94E7}"/>
              </a:ext>
            </a:extLst>
          </p:cNvPr>
          <p:cNvSpPr/>
          <p:nvPr/>
        </p:nvSpPr>
        <p:spPr>
          <a:xfrm rot="5714113">
            <a:off x="4485139" y="2107620"/>
            <a:ext cx="3569502" cy="13879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Arrow: Curved Down 9">
            <a:extLst>
              <a:ext uri="{FF2B5EF4-FFF2-40B4-BE49-F238E27FC236}">
                <a16:creationId xmlns:a16="http://schemas.microsoft.com/office/drawing/2014/main" id="{C992A6A5-9F17-45E9-9B1C-295818D3869A}"/>
              </a:ext>
            </a:extLst>
          </p:cNvPr>
          <p:cNvSpPr/>
          <p:nvPr/>
        </p:nvSpPr>
        <p:spPr>
          <a:xfrm rot="5714113">
            <a:off x="3793173" y="2724550"/>
            <a:ext cx="5037723" cy="1634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45837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08AC87-ACA6-4908-B995-80243262A885}"/>
              </a:ext>
            </a:extLst>
          </p:cNvPr>
          <p:cNvSpPr txBox="1">
            <a:spLocks/>
          </p:cNvSpPr>
          <p:nvPr/>
        </p:nvSpPr>
        <p:spPr>
          <a:xfrm>
            <a:off x="4586251" y="1627094"/>
            <a:ext cx="6987392" cy="36038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endParaRPr lang="en-US" dirty="0"/>
          </a:p>
        </p:txBody>
      </p:sp>
      <p:pic>
        <p:nvPicPr>
          <p:cNvPr id="3" name="Picture 2" descr="Server &quot;DELL&quot; PowerEdge R740 Xeon® Silver 4112 - Tionline">
            <a:extLst>
              <a:ext uri="{FF2B5EF4-FFF2-40B4-BE49-F238E27FC236}">
                <a16:creationId xmlns:a16="http://schemas.microsoft.com/office/drawing/2014/main" id="{F69826FC-BCCF-4C1D-997D-16451F586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2115783"/>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rver &quot;DELL&quot; PowerEdge R740 Xeon® Silver 4112 - Tionline">
            <a:extLst>
              <a:ext uri="{FF2B5EF4-FFF2-40B4-BE49-F238E27FC236}">
                <a16:creationId xmlns:a16="http://schemas.microsoft.com/office/drawing/2014/main" id="{9E00BA08-CECB-4B80-AA05-A383C6E07A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4994239"/>
            <a:ext cx="4530854" cy="1678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rver &quot;DELL&quot; PowerEdge R740 Xeon® Silver 4112 - Tionline">
            <a:extLst>
              <a:ext uri="{FF2B5EF4-FFF2-40B4-BE49-F238E27FC236}">
                <a16:creationId xmlns:a16="http://schemas.microsoft.com/office/drawing/2014/main" id="{24E5ED20-0311-4960-83EF-7009F022BB5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162" b="29798"/>
          <a:stretch/>
        </p:blipFill>
        <p:spPr bwMode="auto">
          <a:xfrm>
            <a:off x="2979992" y="1361848"/>
            <a:ext cx="2537923" cy="9400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rver &quot;DELL&quot; PowerEdge R740 Xeon® Silver 4112 - Tionline">
            <a:extLst>
              <a:ext uri="{FF2B5EF4-FFF2-40B4-BE49-F238E27FC236}">
                <a16:creationId xmlns:a16="http://schemas.microsoft.com/office/drawing/2014/main" id="{F101F51B-C0F1-46A7-A8DE-E302FB1DA1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62" b="29798"/>
          <a:stretch/>
        </p:blipFill>
        <p:spPr bwMode="auto">
          <a:xfrm>
            <a:off x="987061" y="3555011"/>
            <a:ext cx="4530854" cy="167819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0E4F74B9-F201-4DF7-BCFD-CB0A1CAA586A}"/>
              </a:ext>
            </a:extLst>
          </p:cNvPr>
          <p:cNvSpPr txBox="1">
            <a:spLocks/>
          </p:cNvSpPr>
          <p:nvPr/>
        </p:nvSpPr>
        <p:spPr>
          <a:xfrm>
            <a:off x="7502873" y="1988820"/>
            <a:ext cx="3911254" cy="288036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如果你有兩台伺服器（</a:t>
            </a:r>
            <a:r>
              <a:rPr lang="en-US" altLang="zh-CN" dirty="0">
                <a:solidFill>
                  <a:schemeClr val="bg1"/>
                </a:solidFill>
              </a:rPr>
              <a:t>Server</a:t>
            </a:r>
            <a:r>
              <a:rPr lang="zh-CN" altLang="en-US" dirty="0">
                <a:solidFill>
                  <a:schemeClr val="bg1"/>
                </a:solidFill>
              </a:rPr>
              <a:t>），你會怎麼處理負載的部分呢？</a:t>
            </a:r>
            <a:endParaRPr lang="en-US" dirty="0">
              <a:solidFill>
                <a:schemeClr val="bg1"/>
              </a:solidFill>
            </a:endParaRPr>
          </a:p>
        </p:txBody>
      </p:sp>
      <p:sp>
        <p:nvSpPr>
          <p:cNvPr id="8" name="Arrow: Curved Down 7">
            <a:extLst>
              <a:ext uri="{FF2B5EF4-FFF2-40B4-BE49-F238E27FC236}">
                <a16:creationId xmlns:a16="http://schemas.microsoft.com/office/drawing/2014/main" id="{74063BF4-D969-4EF1-BAEA-082F14FAFE1A}"/>
              </a:ext>
            </a:extLst>
          </p:cNvPr>
          <p:cNvSpPr/>
          <p:nvPr/>
        </p:nvSpPr>
        <p:spPr>
          <a:xfrm rot="5714113">
            <a:off x="5093186" y="1552742"/>
            <a:ext cx="2216075" cy="11260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Arrow: Curved Down 8">
            <a:extLst>
              <a:ext uri="{FF2B5EF4-FFF2-40B4-BE49-F238E27FC236}">
                <a16:creationId xmlns:a16="http://schemas.microsoft.com/office/drawing/2014/main" id="{2A7A2BE5-821F-46D8-9B42-B1E23C72BB9D}"/>
              </a:ext>
            </a:extLst>
          </p:cNvPr>
          <p:cNvSpPr/>
          <p:nvPr/>
        </p:nvSpPr>
        <p:spPr>
          <a:xfrm rot="5714113">
            <a:off x="4485139" y="2107620"/>
            <a:ext cx="3569502" cy="13879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Arrow: Curved Down 9">
            <a:extLst>
              <a:ext uri="{FF2B5EF4-FFF2-40B4-BE49-F238E27FC236}">
                <a16:creationId xmlns:a16="http://schemas.microsoft.com/office/drawing/2014/main" id="{A1D2A22E-8FCD-4D38-BA1C-249A5EC24E2C}"/>
              </a:ext>
            </a:extLst>
          </p:cNvPr>
          <p:cNvSpPr/>
          <p:nvPr/>
        </p:nvSpPr>
        <p:spPr>
          <a:xfrm rot="5714113">
            <a:off x="3793173" y="2724550"/>
            <a:ext cx="5037723" cy="1634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1" name="Picture 2" descr="Server &quot;DELL&quot; PowerEdge R740 Xeon® Silver 4112 - Tionline">
            <a:extLst>
              <a:ext uri="{FF2B5EF4-FFF2-40B4-BE49-F238E27FC236}">
                <a16:creationId xmlns:a16="http://schemas.microsoft.com/office/drawing/2014/main" id="{AA31C010-CBB0-42FF-819B-E21D0E70426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162" b="29798"/>
          <a:stretch/>
        </p:blipFill>
        <p:spPr bwMode="auto">
          <a:xfrm>
            <a:off x="447592" y="1361484"/>
            <a:ext cx="2537923" cy="94002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A01080E0-1FA4-4F42-A906-18362BA07ABE}"/>
              </a:ext>
            </a:extLst>
          </p:cNvPr>
          <p:cNvSpPr/>
          <p:nvPr/>
        </p:nvSpPr>
        <p:spPr>
          <a:xfrm>
            <a:off x="2798951" y="82901"/>
            <a:ext cx="362082" cy="672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Arrow: Curved Down 12">
            <a:extLst>
              <a:ext uri="{FF2B5EF4-FFF2-40B4-BE49-F238E27FC236}">
                <a16:creationId xmlns:a16="http://schemas.microsoft.com/office/drawing/2014/main" id="{CEB7DF9E-8704-4C4A-B0C7-B8EB703042DA}"/>
              </a:ext>
            </a:extLst>
          </p:cNvPr>
          <p:cNvSpPr/>
          <p:nvPr/>
        </p:nvSpPr>
        <p:spPr>
          <a:xfrm>
            <a:off x="2104247" y="949760"/>
            <a:ext cx="1904103" cy="5359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TextBox 13">
            <a:extLst>
              <a:ext uri="{FF2B5EF4-FFF2-40B4-BE49-F238E27FC236}">
                <a16:creationId xmlns:a16="http://schemas.microsoft.com/office/drawing/2014/main" id="{0D686B55-C419-4564-A59C-708F89C5FEB7}"/>
              </a:ext>
            </a:extLst>
          </p:cNvPr>
          <p:cNvSpPr txBox="1"/>
          <p:nvPr/>
        </p:nvSpPr>
        <p:spPr>
          <a:xfrm>
            <a:off x="3821839" y="1013418"/>
            <a:ext cx="1904103" cy="369332"/>
          </a:xfrm>
          <a:prstGeom prst="rect">
            <a:avLst/>
          </a:prstGeom>
          <a:noFill/>
        </p:spPr>
        <p:txBody>
          <a:bodyPr wrap="square" rtlCol="0">
            <a:spAutoFit/>
          </a:bodyPr>
          <a:lstStyle/>
          <a:p>
            <a:pPr algn="ctr"/>
            <a:r>
              <a:rPr lang="en-MY" altLang="zh-TW" dirty="0">
                <a:solidFill>
                  <a:schemeClr val="bg1"/>
                </a:solidFill>
              </a:rPr>
              <a:t>Primary</a:t>
            </a:r>
            <a:endParaRPr lang="zh-TW" altLang="en-US" dirty="0">
              <a:solidFill>
                <a:schemeClr val="bg1"/>
              </a:solidFill>
            </a:endParaRPr>
          </a:p>
        </p:txBody>
      </p:sp>
    </p:spTree>
    <p:extLst>
      <p:ext uri="{BB962C8B-B14F-4D97-AF65-F5344CB8AC3E}">
        <p14:creationId xmlns:p14="http://schemas.microsoft.com/office/powerpoint/2010/main" val="137635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2"/>
          <p:cNvSpPr txBox="1"/>
          <p:nvPr/>
        </p:nvSpPr>
        <p:spPr>
          <a:xfrm>
            <a:off x="2829810" y="1351528"/>
            <a:ext cx="6532379" cy="4154943"/>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區域、</a:t>
            </a:r>
            <a:endParaRPr kumimoji="0" lang="en-US" altLang="zh-CN" sz="88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可用區域</a:t>
            </a:r>
            <a:r>
              <a:rPr lang="zh-CN" altLang="en-US" sz="8800" b="1" kern="0" dirty="0">
                <a:solidFill>
                  <a:srgbClr val="FFFFFF"/>
                </a:solidFill>
                <a:latin typeface="Arial"/>
                <a:ea typeface="Arial"/>
                <a:cs typeface="Arial"/>
                <a:sym typeface="Arial"/>
              </a:rPr>
              <a:t>、節點網路</a:t>
            </a:r>
            <a:endParaRPr kumimoji="0" lang="en-US" altLang="zh-CN" sz="8800" b="1"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181122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239919FC-65DD-4B42-A019-051C8D14412A}"/>
              </a:ext>
            </a:extLst>
          </p:cNvPr>
          <p:cNvSpPr txBox="1">
            <a:spLocks/>
          </p:cNvSpPr>
          <p:nvPr/>
        </p:nvSpPr>
        <p:spPr>
          <a:xfrm>
            <a:off x="1202202" y="2900244"/>
            <a:ext cx="9621742" cy="33088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b="0" i="0" kern="1200">
                <a:solidFill>
                  <a:schemeClr val="tx1">
                    <a:lumMod val="50000"/>
                    <a:lumOff val="50000"/>
                  </a:schemeClr>
                </a:solidFill>
                <a:latin typeface="+mj-lt"/>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dirty="0">
                <a:solidFill>
                  <a:schemeClr val="bg1"/>
                </a:solidFill>
              </a:rPr>
              <a:t>每個可用區域都具有</a:t>
            </a:r>
            <a:r>
              <a:rPr lang="zh-TW" altLang="en-US" sz="2200" b="1" dirty="0">
                <a:solidFill>
                  <a:schemeClr val="bg1"/>
                </a:solidFill>
              </a:rPr>
              <a:t>獨立的電源、散熱和物理安全性</a:t>
            </a:r>
            <a:r>
              <a:rPr lang="zh-TW" altLang="en-US" dirty="0">
                <a:solidFill>
                  <a:schemeClr val="bg1"/>
                </a:solidFill>
              </a:rPr>
              <a:t>，並透過冗餘的</a:t>
            </a:r>
            <a:r>
              <a:rPr lang="zh-TW" altLang="en-US" sz="2200" b="1" dirty="0">
                <a:solidFill>
                  <a:schemeClr val="bg1"/>
                </a:solidFill>
              </a:rPr>
              <a:t>超低延遲網路連接</a:t>
            </a:r>
            <a:r>
              <a:rPr lang="zh-TW" altLang="en-US" dirty="0">
                <a:solidFill>
                  <a:schemeClr val="bg1"/>
                </a:solidFill>
              </a:rPr>
              <a:t>。專注於高可用性的 </a:t>
            </a:r>
            <a:r>
              <a:rPr lang="en-US" altLang="zh-TW" dirty="0">
                <a:solidFill>
                  <a:schemeClr val="bg1"/>
                </a:solidFill>
              </a:rPr>
              <a:t>AWS </a:t>
            </a:r>
            <a:r>
              <a:rPr lang="zh-TW" altLang="en-US" dirty="0">
                <a:solidFill>
                  <a:schemeClr val="bg1"/>
                </a:solidFill>
              </a:rPr>
              <a:t>客戶，可以將其應用程式設計成在多個可用區域中執行，以實現</a:t>
            </a:r>
            <a:r>
              <a:rPr lang="zh-TW" altLang="en-US" sz="2200" b="1" dirty="0">
                <a:solidFill>
                  <a:schemeClr val="bg1"/>
                </a:solidFill>
              </a:rPr>
              <a:t>更大的容錯能力</a:t>
            </a:r>
            <a:r>
              <a:rPr lang="zh-TW" altLang="en-US" dirty="0">
                <a:solidFill>
                  <a:schemeClr val="bg1"/>
                </a:solidFill>
              </a:rPr>
              <a:t>。</a:t>
            </a:r>
            <a:r>
              <a:rPr lang="en-US" altLang="zh-TW" dirty="0">
                <a:solidFill>
                  <a:schemeClr val="bg1"/>
                </a:solidFill>
              </a:rPr>
              <a:t>AWS </a:t>
            </a:r>
            <a:r>
              <a:rPr lang="zh-TW" altLang="en-US" dirty="0">
                <a:solidFill>
                  <a:schemeClr val="bg1"/>
                </a:solidFill>
              </a:rPr>
              <a:t>基礎設施區域滿足最高等級的安全性、合規性和資料保護要求。</a:t>
            </a:r>
            <a:endParaRPr lang="en-US" altLang="zh-TW" dirty="0">
              <a:solidFill>
                <a:schemeClr val="bg1"/>
              </a:solidFill>
            </a:endParaRPr>
          </a:p>
        </p:txBody>
      </p:sp>
      <p:sp>
        <p:nvSpPr>
          <p:cNvPr id="3" name="Title 1">
            <a:extLst>
              <a:ext uri="{FF2B5EF4-FFF2-40B4-BE49-F238E27FC236}">
                <a16:creationId xmlns:a16="http://schemas.microsoft.com/office/drawing/2014/main" id="{1A8354A7-B639-441A-8065-A65DE74952CF}"/>
              </a:ext>
            </a:extLst>
          </p:cNvPr>
          <p:cNvSpPr>
            <a:spLocks noGrp="1"/>
          </p:cNvSpPr>
          <p:nvPr>
            <p:ph type="title"/>
          </p:nvPr>
        </p:nvSpPr>
        <p:spPr>
          <a:xfrm>
            <a:off x="1203959" y="1311238"/>
            <a:ext cx="9619093" cy="1289418"/>
          </a:xfrm>
        </p:spPr>
        <p:txBody>
          <a:bodyPr>
            <a:normAutofit fontScale="90000"/>
          </a:bodyPr>
          <a:lstStyle/>
          <a:p>
            <a:r>
              <a:rPr lang="zh-CN" altLang="en-US" dirty="0">
                <a:solidFill>
                  <a:schemeClr val="bg1"/>
                </a:solidFill>
              </a:rPr>
              <a:t>區域 </a:t>
            </a:r>
            <a:br>
              <a:rPr lang="en-MY" altLang="zh-CN" dirty="0">
                <a:solidFill>
                  <a:schemeClr val="bg1"/>
                </a:solidFill>
              </a:rPr>
            </a:br>
            <a:r>
              <a:rPr lang="en-MY" altLang="zh-CN" dirty="0">
                <a:solidFill>
                  <a:schemeClr val="bg1"/>
                </a:solidFill>
              </a:rPr>
              <a:t>Region</a:t>
            </a:r>
            <a:endParaRPr lang="en-US" dirty="0">
              <a:solidFill>
                <a:schemeClr val="bg1"/>
              </a:solidFill>
            </a:endParaRPr>
          </a:p>
        </p:txBody>
      </p:sp>
    </p:spTree>
    <p:extLst>
      <p:ext uri="{BB962C8B-B14F-4D97-AF65-F5344CB8AC3E}">
        <p14:creationId xmlns:p14="http://schemas.microsoft.com/office/powerpoint/2010/main" val="160804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7A8386C-D5D0-4A89-9912-5D55FC751E74}"/>
              </a:ext>
            </a:extLst>
          </p:cNvPr>
          <p:cNvSpPr txBox="1">
            <a:spLocks/>
          </p:cNvSpPr>
          <p:nvPr/>
        </p:nvSpPr>
        <p:spPr>
          <a:xfrm>
            <a:off x="1202202" y="2900243"/>
            <a:ext cx="9568579" cy="38125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400" b="0" i="0" kern="1200">
                <a:solidFill>
                  <a:schemeClr val="tx1">
                    <a:lumMod val="50000"/>
                    <a:lumOff val="50000"/>
                  </a:schemeClr>
                </a:solidFill>
                <a:latin typeface="+mj-lt"/>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dirty="0">
                <a:solidFill>
                  <a:schemeClr val="bg1"/>
                </a:solidFill>
              </a:rPr>
              <a:t>AZ </a:t>
            </a:r>
            <a:r>
              <a:rPr lang="zh-TW" altLang="en-US" dirty="0">
                <a:solidFill>
                  <a:schemeClr val="bg1"/>
                </a:solidFill>
              </a:rPr>
              <a:t>之間的所有流量均經過加密。網路效能足以實現 </a:t>
            </a:r>
            <a:r>
              <a:rPr lang="en-US" altLang="zh-TW" dirty="0">
                <a:solidFill>
                  <a:schemeClr val="bg1"/>
                </a:solidFill>
              </a:rPr>
              <a:t>AZ </a:t>
            </a:r>
            <a:r>
              <a:rPr lang="zh-TW" altLang="en-US" dirty="0">
                <a:solidFill>
                  <a:schemeClr val="bg1"/>
                </a:solidFill>
              </a:rPr>
              <a:t>之間的同步複寫。</a:t>
            </a:r>
            <a:r>
              <a:rPr lang="en-US" altLang="zh-TW" dirty="0">
                <a:solidFill>
                  <a:schemeClr val="bg1"/>
                </a:solidFill>
              </a:rPr>
              <a:t>AZ </a:t>
            </a:r>
            <a:r>
              <a:rPr lang="zh-TW" altLang="en-US" dirty="0">
                <a:solidFill>
                  <a:schemeClr val="bg1"/>
                </a:solidFill>
              </a:rPr>
              <a:t>讓分割應用程式以實現高可用性變得容易。如果跨多個 </a:t>
            </a:r>
            <a:r>
              <a:rPr lang="en-US" altLang="zh-TW" dirty="0">
                <a:solidFill>
                  <a:schemeClr val="bg1"/>
                </a:solidFill>
              </a:rPr>
              <a:t>AZ </a:t>
            </a:r>
            <a:r>
              <a:rPr lang="zh-TW" altLang="en-US" dirty="0">
                <a:solidFill>
                  <a:schemeClr val="bg1"/>
                </a:solidFill>
              </a:rPr>
              <a:t>分割應用程式，公司可以在發生停電、雷擊、龍捲風、地震等問題時獲得更好的隔離和保護。</a:t>
            </a:r>
            <a:r>
              <a:rPr lang="en-US" altLang="zh-TW" dirty="0">
                <a:solidFill>
                  <a:schemeClr val="bg1"/>
                </a:solidFill>
              </a:rPr>
              <a:t>AZ </a:t>
            </a:r>
            <a:r>
              <a:rPr lang="zh-TW" altLang="en-US" dirty="0">
                <a:solidFill>
                  <a:schemeClr val="bg1"/>
                </a:solidFill>
              </a:rPr>
              <a:t>與任何其他 </a:t>
            </a:r>
            <a:r>
              <a:rPr lang="en-US" altLang="zh-TW" dirty="0">
                <a:solidFill>
                  <a:schemeClr val="bg1"/>
                </a:solidFill>
              </a:rPr>
              <a:t>AZ </a:t>
            </a:r>
            <a:r>
              <a:rPr lang="zh-TW" altLang="en-US" dirty="0">
                <a:solidFill>
                  <a:schemeClr val="bg1"/>
                </a:solidFill>
              </a:rPr>
              <a:t>的實際距離相隔數公里，儘管全都在 </a:t>
            </a:r>
            <a:r>
              <a:rPr lang="en-US" altLang="zh-TW" dirty="0">
                <a:solidFill>
                  <a:schemeClr val="bg1"/>
                </a:solidFill>
              </a:rPr>
              <a:t>100 </a:t>
            </a:r>
            <a:r>
              <a:rPr lang="zh-TW" altLang="en-US" dirty="0">
                <a:solidFill>
                  <a:schemeClr val="bg1"/>
                </a:solidFill>
              </a:rPr>
              <a:t>公里 </a:t>
            </a:r>
            <a:r>
              <a:rPr lang="en-US" altLang="zh-TW" dirty="0">
                <a:solidFill>
                  <a:schemeClr val="bg1"/>
                </a:solidFill>
              </a:rPr>
              <a:t>(</a:t>
            </a:r>
            <a:r>
              <a:rPr lang="zh-TW" altLang="en-US" dirty="0">
                <a:solidFill>
                  <a:schemeClr val="bg1"/>
                </a:solidFill>
              </a:rPr>
              <a:t>彼此距離 </a:t>
            </a:r>
            <a:r>
              <a:rPr lang="en-US" altLang="zh-TW" dirty="0">
                <a:solidFill>
                  <a:schemeClr val="bg1"/>
                </a:solidFill>
              </a:rPr>
              <a:t>60 </a:t>
            </a:r>
            <a:r>
              <a:rPr lang="zh-TW" altLang="en-US" dirty="0">
                <a:solidFill>
                  <a:schemeClr val="bg1"/>
                </a:solidFill>
              </a:rPr>
              <a:t>英里</a:t>
            </a:r>
            <a:r>
              <a:rPr lang="en-US" altLang="zh-TW" dirty="0">
                <a:solidFill>
                  <a:schemeClr val="bg1"/>
                </a:solidFill>
              </a:rPr>
              <a:t>) </a:t>
            </a:r>
            <a:r>
              <a:rPr lang="zh-TW" altLang="en-US" dirty="0">
                <a:solidFill>
                  <a:schemeClr val="bg1"/>
                </a:solidFill>
              </a:rPr>
              <a:t>內。</a:t>
            </a:r>
            <a:endParaRPr lang="en-US" altLang="zh-TW" dirty="0">
              <a:solidFill>
                <a:schemeClr val="bg1"/>
              </a:solidFill>
            </a:endParaRPr>
          </a:p>
        </p:txBody>
      </p:sp>
      <p:sp>
        <p:nvSpPr>
          <p:cNvPr id="3" name="Title 1">
            <a:extLst>
              <a:ext uri="{FF2B5EF4-FFF2-40B4-BE49-F238E27FC236}">
                <a16:creationId xmlns:a16="http://schemas.microsoft.com/office/drawing/2014/main" id="{C52F91BF-36EB-49F3-964F-89EC796162BB}"/>
              </a:ext>
            </a:extLst>
          </p:cNvPr>
          <p:cNvSpPr>
            <a:spLocks noGrp="1"/>
          </p:cNvSpPr>
          <p:nvPr>
            <p:ph type="title"/>
          </p:nvPr>
        </p:nvSpPr>
        <p:spPr>
          <a:xfrm>
            <a:off x="1203960" y="1311238"/>
            <a:ext cx="9052553" cy="1289418"/>
          </a:xfrm>
        </p:spPr>
        <p:txBody>
          <a:bodyPr>
            <a:normAutofit fontScale="90000"/>
          </a:bodyPr>
          <a:lstStyle/>
          <a:p>
            <a:r>
              <a:rPr lang="zh-TW" altLang="en-US" dirty="0">
                <a:solidFill>
                  <a:schemeClr val="bg1"/>
                </a:solidFill>
              </a:rPr>
              <a:t>可用區域 </a:t>
            </a:r>
            <a:br>
              <a:rPr lang="en-MY" altLang="zh-TW" dirty="0">
                <a:solidFill>
                  <a:schemeClr val="bg1"/>
                </a:solidFill>
              </a:rPr>
            </a:br>
            <a:r>
              <a:rPr lang="en-MY" altLang="zh-TW" dirty="0">
                <a:solidFill>
                  <a:schemeClr val="bg1"/>
                </a:solidFill>
              </a:rPr>
              <a:t>Availability Zone</a:t>
            </a:r>
            <a:endParaRPr lang="en-US" dirty="0">
              <a:solidFill>
                <a:schemeClr val="bg1"/>
              </a:solidFill>
            </a:endParaRPr>
          </a:p>
        </p:txBody>
      </p:sp>
    </p:spTree>
    <p:extLst>
      <p:ext uri="{BB962C8B-B14F-4D97-AF65-F5344CB8AC3E}">
        <p14:creationId xmlns:p14="http://schemas.microsoft.com/office/powerpoint/2010/main" val="265155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B38A6B-4E11-479F-86BC-CCB1B0A723E5}"/>
              </a:ext>
            </a:extLst>
          </p:cNvPr>
          <p:cNvSpPr txBox="1">
            <a:spLocks/>
          </p:cNvSpPr>
          <p:nvPr/>
        </p:nvSpPr>
        <p:spPr>
          <a:xfrm>
            <a:off x="1202201" y="2900244"/>
            <a:ext cx="9302765" cy="33088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b="0" i="0" kern="1200">
                <a:solidFill>
                  <a:schemeClr val="tx1">
                    <a:lumMod val="50000"/>
                    <a:lumOff val="50000"/>
                  </a:schemeClr>
                </a:solidFill>
                <a:latin typeface="+mj-lt"/>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lumMod val="50000"/>
                    <a:lumOff val="50000"/>
                  </a:schemeClr>
                </a:solidFill>
                <a:latin typeface="+mj-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mj-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dirty="0">
                <a:solidFill>
                  <a:schemeClr val="bg1"/>
                </a:solidFill>
              </a:rPr>
              <a:t>為了以較低的延遲將內容交付給最終使用者，</a:t>
            </a:r>
            <a:r>
              <a:rPr lang="en-US" altLang="zh-TW" dirty="0">
                <a:solidFill>
                  <a:schemeClr val="bg1"/>
                </a:solidFill>
              </a:rPr>
              <a:t>Amazon CloudFront </a:t>
            </a:r>
            <a:r>
              <a:rPr lang="zh-TW" altLang="en-US" dirty="0">
                <a:solidFill>
                  <a:schemeClr val="bg1"/>
                </a:solidFill>
              </a:rPr>
              <a:t>使用位於 </a:t>
            </a:r>
            <a:r>
              <a:rPr lang="en-US" altLang="zh-TW" dirty="0">
                <a:solidFill>
                  <a:schemeClr val="bg1"/>
                </a:solidFill>
              </a:rPr>
              <a:t>42 </a:t>
            </a:r>
            <a:r>
              <a:rPr lang="zh-TW" altLang="en-US" dirty="0">
                <a:solidFill>
                  <a:schemeClr val="bg1"/>
                </a:solidFill>
              </a:rPr>
              <a:t>個國家</a:t>
            </a:r>
            <a:r>
              <a:rPr lang="en-US" altLang="zh-TW" dirty="0">
                <a:solidFill>
                  <a:schemeClr val="bg1"/>
                </a:solidFill>
              </a:rPr>
              <a:t>/</a:t>
            </a:r>
            <a:r>
              <a:rPr lang="zh-TW" altLang="en-US" dirty="0">
                <a:solidFill>
                  <a:schemeClr val="bg1"/>
                </a:solidFill>
              </a:rPr>
              <a:t>地區、</a:t>
            </a:r>
            <a:r>
              <a:rPr lang="en-US" altLang="zh-TW" dirty="0">
                <a:solidFill>
                  <a:schemeClr val="bg1"/>
                </a:solidFill>
              </a:rPr>
              <a:t>84 </a:t>
            </a:r>
            <a:r>
              <a:rPr lang="zh-TW" altLang="en-US" dirty="0">
                <a:solidFill>
                  <a:schemeClr val="bg1"/>
                </a:solidFill>
              </a:rPr>
              <a:t>個城市總共 </a:t>
            </a:r>
            <a:r>
              <a:rPr lang="en-US" altLang="zh-TW" dirty="0">
                <a:solidFill>
                  <a:schemeClr val="bg1"/>
                </a:solidFill>
              </a:rPr>
              <a:t>217 </a:t>
            </a:r>
            <a:r>
              <a:rPr lang="zh-TW" altLang="en-US" dirty="0">
                <a:solidFill>
                  <a:schemeClr val="bg1"/>
                </a:solidFill>
              </a:rPr>
              <a:t>個連接點的全球網路 </a:t>
            </a:r>
            <a:r>
              <a:rPr lang="en-US" altLang="zh-TW" dirty="0">
                <a:solidFill>
                  <a:schemeClr val="bg1"/>
                </a:solidFill>
              </a:rPr>
              <a:t>(205 </a:t>
            </a:r>
            <a:r>
              <a:rPr lang="zh-TW" altLang="en-US" dirty="0">
                <a:solidFill>
                  <a:schemeClr val="bg1"/>
                </a:solidFill>
              </a:rPr>
              <a:t>個節點和 </a:t>
            </a:r>
            <a:r>
              <a:rPr lang="en-US" altLang="zh-TW" dirty="0">
                <a:solidFill>
                  <a:schemeClr val="bg1"/>
                </a:solidFill>
              </a:rPr>
              <a:t>12 </a:t>
            </a:r>
            <a:r>
              <a:rPr lang="zh-TW" altLang="en-US" dirty="0">
                <a:solidFill>
                  <a:schemeClr val="bg1"/>
                </a:solidFill>
              </a:rPr>
              <a:t>個區域邊緣快取</a:t>
            </a:r>
            <a:r>
              <a:rPr lang="en-US" altLang="zh-TW" dirty="0">
                <a:solidFill>
                  <a:schemeClr val="bg1"/>
                </a:solidFill>
              </a:rPr>
              <a:t>)</a:t>
            </a:r>
            <a:r>
              <a:rPr lang="zh-TW" altLang="en-US" dirty="0">
                <a:solidFill>
                  <a:schemeClr val="bg1"/>
                </a:solidFill>
              </a:rPr>
              <a:t>。</a:t>
            </a:r>
            <a:endParaRPr lang="en-US" altLang="zh-TW" dirty="0">
              <a:solidFill>
                <a:schemeClr val="bg1"/>
              </a:solidFill>
            </a:endParaRPr>
          </a:p>
        </p:txBody>
      </p:sp>
      <p:sp>
        <p:nvSpPr>
          <p:cNvPr id="4" name="Title 1">
            <a:extLst>
              <a:ext uri="{FF2B5EF4-FFF2-40B4-BE49-F238E27FC236}">
                <a16:creationId xmlns:a16="http://schemas.microsoft.com/office/drawing/2014/main" id="{5DCA4D8E-B025-4D79-92DE-95469911A97D}"/>
              </a:ext>
            </a:extLst>
          </p:cNvPr>
          <p:cNvSpPr>
            <a:spLocks noGrp="1"/>
          </p:cNvSpPr>
          <p:nvPr>
            <p:ph type="title"/>
          </p:nvPr>
        </p:nvSpPr>
        <p:spPr>
          <a:xfrm>
            <a:off x="1203960" y="1311238"/>
            <a:ext cx="6383802" cy="1289418"/>
          </a:xfrm>
        </p:spPr>
        <p:txBody>
          <a:bodyPr>
            <a:normAutofit fontScale="90000"/>
          </a:bodyPr>
          <a:lstStyle/>
          <a:p>
            <a:r>
              <a:rPr lang="zh-CN" altLang="en-US" dirty="0">
                <a:solidFill>
                  <a:schemeClr val="bg1"/>
                </a:solidFill>
              </a:rPr>
              <a:t>節點網路 </a:t>
            </a:r>
            <a:br>
              <a:rPr lang="en-MY" altLang="zh-CN" dirty="0">
                <a:solidFill>
                  <a:schemeClr val="bg1"/>
                </a:solidFill>
              </a:rPr>
            </a:br>
            <a:r>
              <a:rPr lang="en-MY" altLang="zh-CN" dirty="0">
                <a:solidFill>
                  <a:schemeClr val="bg1"/>
                </a:solidFill>
              </a:rPr>
              <a:t>Edge Network</a:t>
            </a:r>
            <a:endParaRPr lang="en-US" dirty="0">
              <a:solidFill>
                <a:schemeClr val="bg1"/>
              </a:solidFill>
            </a:endParaRPr>
          </a:p>
        </p:txBody>
      </p:sp>
    </p:spTree>
    <p:extLst>
      <p:ext uri="{BB962C8B-B14F-4D97-AF65-F5344CB8AC3E}">
        <p14:creationId xmlns:p14="http://schemas.microsoft.com/office/powerpoint/2010/main" val="140716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mazon CloudFront 節點">
            <a:extLst>
              <a:ext uri="{FF2B5EF4-FFF2-40B4-BE49-F238E27FC236}">
                <a16:creationId xmlns:a16="http://schemas.microsoft.com/office/drawing/2014/main" id="{291F4E1E-78C4-43D5-AA84-B5CAC339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30"/>
            <a:ext cx="12157074" cy="687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8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2"/>
          <p:cNvSpPr txBox="1"/>
          <p:nvPr/>
        </p:nvSpPr>
        <p:spPr>
          <a:xfrm>
            <a:off x="2829810" y="2705745"/>
            <a:ext cx="6532379" cy="144650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雲端市場</a:t>
            </a:r>
            <a:endParaRPr kumimoji="0" lang="en-US" altLang="zh-CN" sz="8800" b="1"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48996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2"/>
          <p:cNvSpPr txBox="1"/>
          <p:nvPr/>
        </p:nvSpPr>
        <p:spPr>
          <a:xfrm>
            <a:off x="3157114" y="2028637"/>
            <a:ext cx="5877772" cy="280072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什麼是</a:t>
            </a:r>
            <a:endParaRPr kumimoji="0" lang="en-US" altLang="zh-CN" sz="88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8800" b="1" i="0" u="none" strike="noStrike" kern="0" cap="none" spc="0" normalizeH="0" baseline="0" noProof="0" dirty="0">
                <a:ln>
                  <a:noFill/>
                </a:ln>
                <a:solidFill>
                  <a:srgbClr val="FFFFFF"/>
                </a:solidFill>
                <a:effectLst/>
                <a:uLnTx/>
                <a:uFillTx/>
                <a:latin typeface="Arial"/>
                <a:ea typeface="Arial"/>
                <a:cs typeface="Arial"/>
                <a:sym typeface="Arial"/>
              </a:rPr>
              <a:t>雲端運算？</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oogle Shape;1234;p22">
            <a:extLst>
              <a:ext uri="{FF2B5EF4-FFF2-40B4-BE49-F238E27FC236}">
                <a16:creationId xmlns:a16="http://schemas.microsoft.com/office/drawing/2014/main" id="{E49A1930-B156-4498-852F-A8949FCA2306}"/>
              </a:ext>
            </a:extLst>
          </p:cNvPr>
          <p:cNvPicPr preferRelativeResize="0"/>
          <p:nvPr/>
        </p:nvPicPr>
        <p:blipFill rotWithShape="1">
          <a:blip r:embed="rId2">
            <a:alphaModFix/>
          </a:blip>
          <a:srcRect/>
          <a:stretch/>
        </p:blipFill>
        <p:spPr>
          <a:xfrm>
            <a:off x="2424775" y="416642"/>
            <a:ext cx="7342449" cy="4492650"/>
          </a:xfrm>
          <a:prstGeom prst="rect">
            <a:avLst/>
          </a:prstGeom>
          <a:noFill/>
          <a:ln>
            <a:noFill/>
          </a:ln>
        </p:spPr>
      </p:pic>
      <p:cxnSp>
        <p:nvCxnSpPr>
          <p:cNvPr id="4" name="Google Shape;1235;p22">
            <a:extLst>
              <a:ext uri="{FF2B5EF4-FFF2-40B4-BE49-F238E27FC236}">
                <a16:creationId xmlns:a16="http://schemas.microsoft.com/office/drawing/2014/main" id="{C124F37B-EDF0-46F6-B516-2E3FD9482972}"/>
              </a:ext>
            </a:extLst>
          </p:cNvPr>
          <p:cNvCxnSpPr/>
          <p:nvPr/>
        </p:nvCxnSpPr>
        <p:spPr>
          <a:xfrm rot="10800000" flipH="1">
            <a:off x="3593774" y="1906284"/>
            <a:ext cx="5004600" cy="1326900"/>
          </a:xfrm>
          <a:prstGeom prst="straightConnector1">
            <a:avLst/>
          </a:prstGeom>
          <a:noFill/>
          <a:ln w="38100" cap="flat" cmpd="sng">
            <a:solidFill>
              <a:srgbClr val="000000"/>
            </a:solidFill>
            <a:prstDash val="solid"/>
            <a:round/>
            <a:headEnd type="none" w="sm" len="sm"/>
            <a:tailEnd type="triangle" w="med" len="med"/>
          </a:ln>
        </p:spPr>
      </p:cxnSp>
      <p:sp>
        <p:nvSpPr>
          <p:cNvPr id="5" name="Google Shape;1236;p22">
            <a:extLst>
              <a:ext uri="{FF2B5EF4-FFF2-40B4-BE49-F238E27FC236}">
                <a16:creationId xmlns:a16="http://schemas.microsoft.com/office/drawing/2014/main" id="{E030598E-1FC8-4316-A9F6-38D3AAF86591}"/>
              </a:ext>
            </a:extLst>
          </p:cNvPr>
          <p:cNvSpPr txBox="1"/>
          <p:nvPr/>
        </p:nvSpPr>
        <p:spPr>
          <a:xfrm>
            <a:off x="3892564" y="2036296"/>
            <a:ext cx="2354100" cy="46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17% growth rate</a:t>
            </a:r>
            <a:endParaRPr sz="2400" b="1" i="0" u="none" strike="noStrike" cap="none">
              <a:solidFill>
                <a:srgbClr val="000000"/>
              </a:solidFill>
              <a:latin typeface="Calibri"/>
              <a:ea typeface="Calibri"/>
              <a:cs typeface="Calibri"/>
              <a:sym typeface="Calibri"/>
            </a:endParaRPr>
          </a:p>
        </p:txBody>
      </p:sp>
      <p:sp>
        <p:nvSpPr>
          <p:cNvPr id="6" name="Google Shape;1237;p22">
            <a:extLst>
              <a:ext uri="{FF2B5EF4-FFF2-40B4-BE49-F238E27FC236}">
                <a16:creationId xmlns:a16="http://schemas.microsoft.com/office/drawing/2014/main" id="{0509411D-2594-4F6A-B9CA-99FD60FA6A99}"/>
              </a:ext>
            </a:extLst>
          </p:cNvPr>
          <p:cNvSpPr txBox="1"/>
          <p:nvPr/>
        </p:nvSpPr>
        <p:spPr>
          <a:xfrm>
            <a:off x="2602950" y="5004669"/>
            <a:ext cx="6986100" cy="1524000"/>
          </a:xfrm>
          <a:prstGeom prst="rect">
            <a:avLst/>
          </a:prstGeom>
          <a:noFill/>
          <a:ln>
            <a:noFill/>
          </a:ln>
        </p:spPr>
        <p:txBody>
          <a:bodyPr spcFirstLastPara="1" wrap="square" lIns="91425" tIns="91425" rIns="91425" bIns="91425" anchor="t" anchorCtr="0">
            <a:noAutofit/>
          </a:bodyPr>
          <a:lstStyle/>
          <a:p>
            <a:pPr marL="438150" marR="0" lvl="0" indent="-342900" algn="l" rtl="0">
              <a:lnSpc>
                <a:spcPct val="150000"/>
              </a:lnSpc>
              <a:spcBef>
                <a:spcPts val="0"/>
              </a:spcBef>
              <a:spcAft>
                <a:spcPts val="0"/>
              </a:spcAft>
              <a:buClr>
                <a:schemeClr val="bg1"/>
              </a:buClr>
              <a:buSzPts val="2100"/>
              <a:buFont typeface="Arial" panose="020B0604020202020204" pitchFamily="34" charset="0"/>
              <a:buChar char="•"/>
            </a:pPr>
            <a:r>
              <a:rPr lang="en-US" sz="2100" b="0" i="0" u="none" strike="noStrike" cap="none" dirty="0">
                <a:solidFill>
                  <a:schemeClr val="bg1"/>
                </a:solidFill>
                <a:latin typeface="Calibri"/>
                <a:ea typeface="Calibri"/>
                <a:cs typeface="Calibri"/>
                <a:sym typeface="Calibri"/>
              </a:rPr>
              <a:t>Public Cloud Market trend is growing with a CAGR of 17%</a:t>
            </a:r>
            <a:endParaRPr sz="2100" b="0" i="0" u="none" strike="noStrike" cap="none" dirty="0">
              <a:solidFill>
                <a:schemeClr val="bg1"/>
              </a:solidFill>
              <a:latin typeface="Calibri"/>
              <a:ea typeface="Calibri"/>
              <a:cs typeface="Calibri"/>
              <a:sym typeface="Calibri"/>
            </a:endParaRPr>
          </a:p>
          <a:p>
            <a:pPr marL="438150" marR="0" lvl="0" indent="-342900" algn="l" rtl="0">
              <a:lnSpc>
                <a:spcPct val="150000"/>
              </a:lnSpc>
              <a:spcBef>
                <a:spcPts val="0"/>
              </a:spcBef>
              <a:spcAft>
                <a:spcPts val="0"/>
              </a:spcAft>
              <a:buClr>
                <a:schemeClr val="bg1"/>
              </a:buClr>
              <a:buSzPts val="2100"/>
              <a:buFont typeface="Arial" panose="020B0604020202020204" pitchFamily="34" charset="0"/>
              <a:buChar char="•"/>
            </a:pPr>
            <a:r>
              <a:rPr lang="en-US" sz="2100" b="0" i="0" u="none" strike="noStrike" cap="none" dirty="0">
                <a:solidFill>
                  <a:schemeClr val="bg1"/>
                </a:solidFill>
                <a:latin typeface="Calibri"/>
                <a:ea typeface="Calibri"/>
                <a:cs typeface="Calibri"/>
                <a:sym typeface="Calibri"/>
              </a:rPr>
              <a:t>SaaS takes up over </a:t>
            </a:r>
            <a:r>
              <a:rPr lang="en-US" sz="2100" dirty="0">
                <a:solidFill>
                  <a:schemeClr val="bg1"/>
                </a:solidFill>
                <a:latin typeface="Calibri"/>
                <a:ea typeface="Calibri"/>
                <a:cs typeface="Calibri"/>
                <a:sym typeface="Calibri"/>
              </a:rPr>
              <a:t>50%</a:t>
            </a:r>
            <a:r>
              <a:rPr lang="en-US" sz="2100" b="0" i="0" u="none" strike="noStrike" cap="none" dirty="0">
                <a:solidFill>
                  <a:schemeClr val="bg1"/>
                </a:solidFill>
                <a:latin typeface="Calibri"/>
                <a:ea typeface="Calibri"/>
                <a:cs typeface="Calibri"/>
                <a:sym typeface="Calibri"/>
              </a:rPr>
              <a:t> of the market</a:t>
            </a:r>
            <a:endParaRPr sz="2100" b="0" i="0" u="none" strike="noStrike" cap="none" dirty="0">
              <a:solidFill>
                <a:schemeClr val="bg1"/>
              </a:solidFill>
              <a:latin typeface="Calibri"/>
              <a:ea typeface="Calibri"/>
              <a:cs typeface="Calibri"/>
              <a:sym typeface="Calibri"/>
            </a:endParaRPr>
          </a:p>
          <a:p>
            <a:pPr marL="438150" marR="0" lvl="0" indent="-342900" algn="l" rtl="0">
              <a:lnSpc>
                <a:spcPct val="150000"/>
              </a:lnSpc>
              <a:spcBef>
                <a:spcPts val="0"/>
              </a:spcBef>
              <a:spcAft>
                <a:spcPts val="0"/>
              </a:spcAft>
              <a:buClr>
                <a:schemeClr val="bg1"/>
              </a:buClr>
              <a:buSzPts val="2100"/>
              <a:buFont typeface="Arial" panose="020B0604020202020204" pitchFamily="34" charset="0"/>
              <a:buChar char="•"/>
            </a:pPr>
            <a:r>
              <a:rPr lang="en-US" sz="2100" b="0" i="0" u="none" strike="noStrike" cap="none" dirty="0">
                <a:solidFill>
                  <a:schemeClr val="bg1"/>
                </a:solidFill>
                <a:latin typeface="Calibri"/>
                <a:ea typeface="Calibri"/>
                <a:cs typeface="Calibri"/>
                <a:sym typeface="Calibri"/>
              </a:rPr>
              <a:t>IaaS segment is expected to grow with a CAGR of 23%</a:t>
            </a:r>
            <a:endParaRPr sz="2100" b="0" i="0" u="none" strike="noStrike" cap="none"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11104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oogle Shape;1245;p23">
            <a:extLst>
              <a:ext uri="{FF2B5EF4-FFF2-40B4-BE49-F238E27FC236}">
                <a16:creationId xmlns:a16="http://schemas.microsoft.com/office/drawing/2014/main" id="{A9C7BC5A-31CF-4B64-B93D-12E1B4961530}"/>
              </a:ext>
            </a:extLst>
          </p:cNvPr>
          <p:cNvPicPr preferRelativeResize="0"/>
          <p:nvPr/>
        </p:nvPicPr>
        <p:blipFill rotWithShape="1">
          <a:blip r:embed="rId2">
            <a:alphaModFix/>
          </a:blip>
          <a:srcRect/>
          <a:stretch/>
        </p:blipFill>
        <p:spPr>
          <a:xfrm>
            <a:off x="1448412" y="825075"/>
            <a:ext cx="9295175" cy="5207850"/>
          </a:xfrm>
          <a:prstGeom prst="rect">
            <a:avLst/>
          </a:prstGeom>
          <a:noFill/>
          <a:ln>
            <a:noFill/>
          </a:ln>
        </p:spPr>
      </p:pic>
      <p:sp>
        <p:nvSpPr>
          <p:cNvPr id="3" name="Google Shape;1247;p23">
            <a:extLst>
              <a:ext uri="{FF2B5EF4-FFF2-40B4-BE49-F238E27FC236}">
                <a16:creationId xmlns:a16="http://schemas.microsoft.com/office/drawing/2014/main" id="{628AE3F0-7468-452E-8426-A388230B49C6}"/>
              </a:ext>
            </a:extLst>
          </p:cNvPr>
          <p:cNvSpPr/>
          <p:nvPr/>
        </p:nvSpPr>
        <p:spPr>
          <a:xfrm flipH="1">
            <a:off x="1584137" y="4892025"/>
            <a:ext cx="8331900" cy="69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 name="Google Shape;1248;p23">
            <a:extLst>
              <a:ext uri="{FF2B5EF4-FFF2-40B4-BE49-F238E27FC236}">
                <a16:creationId xmlns:a16="http://schemas.microsoft.com/office/drawing/2014/main" id="{7C556652-B0D6-4FAE-8E69-B324E1E4CC5B}"/>
              </a:ext>
            </a:extLst>
          </p:cNvPr>
          <p:cNvCxnSpPr/>
          <p:nvPr/>
        </p:nvCxnSpPr>
        <p:spPr>
          <a:xfrm rot="10800000" flipH="1">
            <a:off x="4853287" y="2653650"/>
            <a:ext cx="1592400" cy="308700"/>
          </a:xfrm>
          <a:prstGeom prst="bentConnector3">
            <a:avLst>
              <a:gd name="adj1" fmla="val 31"/>
            </a:avLst>
          </a:prstGeom>
          <a:noFill/>
          <a:ln w="28575" cap="flat" cmpd="sng">
            <a:solidFill>
              <a:schemeClr val="accent2"/>
            </a:solidFill>
            <a:prstDash val="solid"/>
            <a:round/>
            <a:headEnd type="none" w="sm" len="sm"/>
            <a:tailEnd type="none" w="sm" len="sm"/>
          </a:ln>
        </p:spPr>
      </p:cxnSp>
      <p:cxnSp>
        <p:nvCxnSpPr>
          <p:cNvPr id="5" name="Google Shape;1249;p23">
            <a:extLst>
              <a:ext uri="{FF2B5EF4-FFF2-40B4-BE49-F238E27FC236}">
                <a16:creationId xmlns:a16="http://schemas.microsoft.com/office/drawing/2014/main" id="{10ABAFB7-E447-417D-BEDE-E5FA14FC43FC}"/>
              </a:ext>
            </a:extLst>
          </p:cNvPr>
          <p:cNvCxnSpPr/>
          <p:nvPr/>
        </p:nvCxnSpPr>
        <p:spPr>
          <a:xfrm rot="10800000" flipH="1">
            <a:off x="4767437" y="4156188"/>
            <a:ext cx="1659600" cy="5400"/>
          </a:xfrm>
          <a:prstGeom prst="bentConnector3">
            <a:avLst>
              <a:gd name="adj1" fmla="val 50000"/>
            </a:avLst>
          </a:prstGeom>
          <a:noFill/>
          <a:ln w="28575" cap="flat" cmpd="sng">
            <a:solidFill>
              <a:schemeClr val="accent2"/>
            </a:solidFill>
            <a:prstDash val="solid"/>
            <a:round/>
            <a:headEnd type="none" w="sm" len="sm"/>
            <a:tailEnd type="none" w="sm" len="sm"/>
          </a:ln>
        </p:spPr>
      </p:cxnSp>
      <p:pic>
        <p:nvPicPr>
          <p:cNvPr id="6" name="Google Shape;1250;p23">
            <a:extLst>
              <a:ext uri="{FF2B5EF4-FFF2-40B4-BE49-F238E27FC236}">
                <a16:creationId xmlns:a16="http://schemas.microsoft.com/office/drawing/2014/main" id="{089AD157-3600-48C8-A4BB-7573936DE19D}"/>
              </a:ext>
            </a:extLst>
          </p:cNvPr>
          <p:cNvPicPr preferRelativeResize="0"/>
          <p:nvPr/>
        </p:nvPicPr>
        <p:blipFill rotWithShape="1">
          <a:blip r:embed="rId3">
            <a:alphaModFix/>
          </a:blip>
          <a:srcRect l="20321" r="20119"/>
          <a:stretch/>
        </p:blipFill>
        <p:spPr>
          <a:xfrm>
            <a:off x="4838340" y="1810050"/>
            <a:ext cx="860300" cy="742825"/>
          </a:xfrm>
          <a:prstGeom prst="rect">
            <a:avLst/>
          </a:prstGeom>
          <a:noFill/>
          <a:ln>
            <a:noFill/>
          </a:ln>
        </p:spPr>
      </p:pic>
      <p:pic>
        <p:nvPicPr>
          <p:cNvPr id="7" name="Google Shape;1251;p23">
            <a:extLst>
              <a:ext uri="{FF2B5EF4-FFF2-40B4-BE49-F238E27FC236}">
                <a16:creationId xmlns:a16="http://schemas.microsoft.com/office/drawing/2014/main" id="{A6149990-5A74-47C2-9F2F-17BD36481158}"/>
              </a:ext>
            </a:extLst>
          </p:cNvPr>
          <p:cNvPicPr preferRelativeResize="0"/>
          <p:nvPr/>
        </p:nvPicPr>
        <p:blipFill rotWithShape="1">
          <a:blip r:embed="rId4">
            <a:alphaModFix/>
          </a:blip>
          <a:srcRect l="11573" t="8794" r="11579" b="8784"/>
          <a:stretch/>
        </p:blipFill>
        <p:spPr>
          <a:xfrm>
            <a:off x="4219612" y="4655675"/>
            <a:ext cx="1231248" cy="742826"/>
          </a:xfrm>
          <a:prstGeom prst="rect">
            <a:avLst/>
          </a:prstGeom>
          <a:noFill/>
          <a:ln>
            <a:noFill/>
          </a:ln>
        </p:spPr>
      </p:pic>
      <p:pic>
        <p:nvPicPr>
          <p:cNvPr id="8" name="Google Shape;1252;p23">
            <a:extLst>
              <a:ext uri="{FF2B5EF4-FFF2-40B4-BE49-F238E27FC236}">
                <a16:creationId xmlns:a16="http://schemas.microsoft.com/office/drawing/2014/main" id="{D8426C30-3CEB-4998-8F5E-01A9203956FF}"/>
              </a:ext>
            </a:extLst>
          </p:cNvPr>
          <p:cNvPicPr preferRelativeResize="0"/>
          <p:nvPr/>
        </p:nvPicPr>
        <p:blipFill rotWithShape="1">
          <a:blip r:embed="rId5">
            <a:alphaModFix/>
          </a:blip>
          <a:srcRect l="9517" t="10468" r="4430" b="6647"/>
          <a:stretch/>
        </p:blipFill>
        <p:spPr>
          <a:xfrm>
            <a:off x="5121552" y="3416453"/>
            <a:ext cx="1156825" cy="742824"/>
          </a:xfrm>
          <a:prstGeom prst="rect">
            <a:avLst/>
          </a:prstGeom>
          <a:noFill/>
          <a:ln>
            <a:noFill/>
          </a:ln>
        </p:spPr>
      </p:pic>
      <p:cxnSp>
        <p:nvCxnSpPr>
          <p:cNvPr id="9" name="Google Shape;1253;p23">
            <a:extLst>
              <a:ext uri="{FF2B5EF4-FFF2-40B4-BE49-F238E27FC236}">
                <a16:creationId xmlns:a16="http://schemas.microsoft.com/office/drawing/2014/main" id="{DD170D5F-6A68-4ECE-AACA-23D59B0ABE68}"/>
              </a:ext>
            </a:extLst>
          </p:cNvPr>
          <p:cNvCxnSpPr/>
          <p:nvPr/>
        </p:nvCxnSpPr>
        <p:spPr>
          <a:xfrm>
            <a:off x="3725362" y="4498300"/>
            <a:ext cx="2661300" cy="901200"/>
          </a:xfrm>
          <a:prstGeom prst="bentConnector3">
            <a:avLst>
              <a:gd name="adj1" fmla="val 166"/>
            </a:avLst>
          </a:prstGeom>
          <a:noFill/>
          <a:ln w="28575" cap="flat" cmpd="sng">
            <a:solidFill>
              <a:schemeClr val="accent2"/>
            </a:solidFill>
            <a:prstDash val="solid"/>
            <a:round/>
            <a:headEnd type="none" w="sm" len="sm"/>
            <a:tailEnd type="none" w="sm" len="sm"/>
          </a:ln>
        </p:spPr>
      </p:cxnSp>
      <p:pic>
        <p:nvPicPr>
          <p:cNvPr id="12" name="Google Shape;1256;p23">
            <a:extLst>
              <a:ext uri="{FF2B5EF4-FFF2-40B4-BE49-F238E27FC236}">
                <a16:creationId xmlns:a16="http://schemas.microsoft.com/office/drawing/2014/main" id="{D72DE4E1-181D-45A5-A4CE-8A9BD62F61F2}"/>
              </a:ext>
            </a:extLst>
          </p:cNvPr>
          <p:cNvPicPr preferRelativeResize="0"/>
          <p:nvPr/>
        </p:nvPicPr>
        <p:blipFill rotWithShape="1">
          <a:blip r:embed="rId5">
            <a:alphaModFix/>
          </a:blip>
          <a:srcRect l="9517" t="10468" r="4430" b="6647"/>
          <a:stretch/>
        </p:blipFill>
        <p:spPr>
          <a:xfrm>
            <a:off x="9119765" y="2068378"/>
            <a:ext cx="1156825" cy="742824"/>
          </a:xfrm>
          <a:prstGeom prst="rect">
            <a:avLst/>
          </a:prstGeom>
          <a:noFill/>
          <a:ln>
            <a:noFill/>
          </a:ln>
        </p:spPr>
      </p:pic>
      <p:sp>
        <p:nvSpPr>
          <p:cNvPr id="14" name="Google Shape;1258;p23">
            <a:extLst>
              <a:ext uri="{FF2B5EF4-FFF2-40B4-BE49-F238E27FC236}">
                <a16:creationId xmlns:a16="http://schemas.microsoft.com/office/drawing/2014/main" id="{004EE500-9EC7-4732-9A5C-27DE8BC7D59A}"/>
              </a:ext>
            </a:extLst>
          </p:cNvPr>
          <p:cNvSpPr txBox="1"/>
          <p:nvPr/>
        </p:nvSpPr>
        <p:spPr>
          <a:xfrm>
            <a:off x="6152437" y="3381425"/>
            <a:ext cx="100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3600"/>
              <a:buFont typeface="Arial"/>
              <a:buNone/>
            </a:pPr>
            <a:r>
              <a:rPr lang="en-US" sz="3600" b="1" i="0" u="none" strike="noStrike" cap="none">
                <a:solidFill>
                  <a:schemeClr val="accent2"/>
                </a:solidFill>
                <a:latin typeface="Calibri"/>
                <a:ea typeface="Calibri"/>
                <a:cs typeface="Calibri"/>
                <a:sym typeface="Calibri"/>
              </a:rPr>
              <a:t>18%</a:t>
            </a:r>
            <a:endParaRPr sz="2400" b="0" i="0" u="none" strike="noStrike" cap="none">
              <a:solidFill>
                <a:srgbClr val="7F7F7F"/>
              </a:solidFill>
              <a:latin typeface="Calibri"/>
              <a:ea typeface="Calibri"/>
              <a:cs typeface="Calibri"/>
              <a:sym typeface="Calibri"/>
            </a:endParaRPr>
          </a:p>
        </p:txBody>
      </p:sp>
      <p:sp>
        <p:nvSpPr>
          <p:cNvPr id="15" name="Google Shape;1259;p23">
            <a:extLst>
              <a:ext uri="{FF2B5EF4-FFF2-40B4-BE49-F238E27FC236}">
                <a16:creationId xmlns:a16="http://schemas.microsoft.com/office/drawing/2014/main" id="{5BFC99B1-0E0A-4ABD-A408-9379F6F36C43}"/>
              </a:ext>
            </a:extLst>
          </p:cNvPr>
          <p:cNvSpPr txBox="1"/>
          <p:nvPr/>
        </p:nvSpPr>
        <p:spPr>
          <a:xfrm>
            <a:off x="5377762" y="4666700"/>
            <a:ext cx="12312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3600"/>
              <a:buFont typeface="Arial"/>
              <a:buNone/>
            </a:pPr>
            <a:r>
              <a:rPr lang="en-US" sz="3600" b="1" i="0" u="none" strike="noStrike" cap="none">
                <a:solidFill>
                  <a:schemeClr val="accent2"/>
                </a:solidFill>
                <a:latin typeface="Calibri"/>
                <a:ea typeface="Calibri"/>
                <a:cs typeface="Calibri"/>
                <a:sym typeface="Calibri"/>
              </a:rPr>
              <a:t>4.9%</a:t>
            </a:r>
            <a:endParaRPr sz="2400" b="0" i="0" u="none" strike="noStrike" cap="none">
              <a:solidFill>
                <a:srgbClr val="7F7F7F"/>
              </a:solidFill>
              <a:latin typeface="Calibri"/>
              <a:ea typeface="Calibri"/>
              <a:cs typeface="Calibri"/>
              <a:sym typeface="Calibri"/>
            </a:endParaRPr>
          </a:p>
        </p:txBody>
      </p:sp>
      <p:pic>
        <p:nvPicPr>
          <p:cNvPr id="16" name="Google Shape;1260;p23">
            <a:extLst>
              <a:ext uri="{FF2B5EF4-FFF2-40B4-BE49-F238E27FC236}">
                <a16:creationId xmlns:a16="http://schemas.microsoft.com/office/drawing/2014/main" id="{B34BC0C2-2365-4339-AF47-5EB87A4038CE}"/>
              </a:ext>
            </a:extLst>
          </p:cNvPr>
          <p:cNvPicPr preferRelativeResize="0"/>
          <p:nvPr/>
        </p:nvPicPr>
        <p:blipFill rotWithShape="1">
          <a:blip r:embed="rId6">
            <a:alphaModFix/>
          </a:blip>
          <a:srcRect/>
          <a:stretch/>
        </p:blipFill>
        <p:spPr>
          <a:xfrm>
            <a:off x="8782139" y="1576604"/>
            <a:ext cx="1414500" cy="491771"/>
          </a:xfrm>
          <a:prstGeom prst="rect">
            <a:avLst/>
          </a:prstGeom>
          <a:noFill/>
          <a:ln>
            <a:noFill/>
          </a:ln>
        </p:spPr>
      </p:pic>
      <p:pic>
        <p:nvPicPr>
          <p:cNvPr id="17" name="Google Shape;1261;p23">
            <a:extLst>
              <a:ext uri="{FF2B5EF4-FFF2-40B4-BE49-F238E27FC236}">
                <a16:creationId xmlns:a16="http://schemas.microsoft.com/office/drawing/2014/main" id="{394A8585-F010-471C-967F-13865B68B617}"/>
              </a:ext>
            </a:extLst>
          </p:cNvPr>
          <p:cNvPicPr preferRelativeResize="0"/>
          <p:nvPr/>
        </p:nvPicPr>
        <p:blipFill rotWithShape="1">
          <a:blip r:embed="rId7">
            <a:alphaModFix/>
          </a:blip>
          <a:srcRect/>
          <a:stretch/>
        </p:blipFill>
        <p:spPr>
          <a:xfrm>
            <a:off x="9464925" y="3665327"/>
            <a:ext cx="731700" cy="372582"/>
          </a:xfrm>
          <a:prstGeom prst="rect">
            <a:avLst/>
          </a:prstGeom>
          <a:noFill/>
          <a:ln>
            <a:noFill/>
          </a:ln>
        </p:spPr>
      </p:pic>
      <p:sp>
        <p:nvSpPr>
          <p:cNvPr id="21" name="Google Shape;1265;p23">
            <a:extLst>
              <a:ext uri="{FF2B5EF4-FFF2-40B4-BE49-F238E27FC236}">
                <a16:creationId xmlns:a16="http://schemas.microsoft.com/office/drawing/2014/main" id="{FE6ECD00-7A24-49C8-A79F-963CDE772188}"/>
              </a:ext>
            </a:extLst>
          </p:cNvPr>
          <p:cNvSpPr txBox="1"/>
          <p:nvPr/>
        </p:nvSpPr>
        <p:spPr>
          <a:xfrm>
            <a:off x="5961937" y="1955850"/>
            <a:ext cx="14145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3600"/>
              <a:buFont typeface="Arial"/>
              <a:buNone/>
            </a:pPr>
            <a:r>
              <a:rPr lang="en-US" sz="3600" b="1" i="0" u="none" strike="noStrike" cap="none">
                <a:solidFill>
                  <a:schemeClr val="accent2"/>
                </a:solidFill>
                <a:latin typeface="Calibri"/>
                <a:ea typeface="Calibri"/>
                <a:cs typeface="Calibri"/>
                <a:sym typeface="Calibri"/>
              </a:rPr>
              <a:t>33.6%</a:t>
            </a:r>
            <a:endParaRPr sz="2400"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625708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Google Shape;1377;gacdd49c4db_0_919">
            <a:extLst>
              <a:ext uri="{FF2B5EF4-FFF2-40B4-BE49-F238E27FC236}">
                <a16:creationId xmlns:a16="http://schemas.microsoft.com/office/drawing/2014/main" id="{7EDC7536-00F2-4724-9980-0A80AD5FF8C2}"/>
              </a:ext>
            </a:extLst>
          </p:cNvPr>
          <p:cNvPicPr preferRelativeResize="0"/>
          <p:nvPr/>
        </p:nvPicPr>
        <p:blipFill rotWithShape="1">
          <a:blip r:embed="rId2">
            <a:alphaModFix/>
          </a:blip>
          <a:srcRect l="43201" t="14745" r="42193" b="23997"/>
          <a:stretch/>
        </p:blipFill>
        <p:spPr>
          <a:xfrm rot="16200000">
            <a:off x="1568164" y="3585940"/>
            <a:ext cx="1357653" cy="4420924"/>
          </a:xfrm>
          <a:prstGeom prst="rect">
            <a:avLst/>
          </a:prstGeom>
          <a:noFill/>
          <a:ln>
            <a:noFill/>
          </a:ln>
        </p:spPr>
      </p:pic>
      <p:sp>
        <p:nvSpPr>
          <p:cNvPr id="4" name="Google Shape;1375;gacdd49c4db_0_919">
            <a:extLst>
              <a:ext uri="{FF2B5EF4-FFF2-40B4-BE49-F238E27FC236}">
                <a16:creationId xmlns:a16="http://schemas.microsoft.com/office/drawing/2014/main" id="{CA89FF7A-7D05-45C5-9074-03EA90C1AC79}"/>
              </a:ext>
            </a:extLst>
          </p:cNvPr>
          <p:cNvSpPr txBox="1"/>
          <p:nvPr/>
        </p:nvSpPr>
        <p:spPr>
          <a:xfrm>
            <a:off x="6893800" y="3642325"/>
            <a:ext cx="4245600" cy="169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bg1"/>
                </a:solidFill>
                <a:latin typeface="Arial"/>
                <a:ea typeface="Arial"/>
                <a:cs typeface="Arial"/>
                <a:sym typeface="Arial"/>
              </a:rPr>
              <a:t>“...More than </a:t>
            </a:r>
            <a:r>
              <a:rPr lang="en-US" sz="1700" b="1" i="0" u="none" strike="noStrike" cap="none">
                <a:solidFill>
                  <a:schemeClr val="bg1"/>
                </a:solidFill>
                <a:latin typeface="Arial"/>
                <a:ea typeface="Arial"/>
                <a:cs typeface="Arial"/>
                <a:sym typeface="Arial"/>
              </a:rPr>
              <a:t>95 percent of Fortune 500</a:t>
            </a:r>
            <a:r>
              <a:rPr lang="en-US" sz="1700" b="0" i="0" u="none" strike="noStrike" cap="none">
                <a:solidFill>
                  <a:schemeClr val="bg1"/>
                </a:solidFill>
                <a:latin typeface="Arial"/>
                <a:ea typeface="Arial"/>
                <a:cs typeface="Arial"/>
                <a:sym typeface="Arial"/>
              </a:rPr>
              <a:t> companies trust their business on Azure today...take advantage of Azure hybrid capabilities…”</a:t>
            </a:r>
            <a:endParaRPr sz="1700" b="0" i="0" u="none" strike="noStrike" cap="none">
              <a:solidFill>
                <a:schemeClr val="bg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700"/>
              <a:buFont typeface="Arial"/>
              <a:buNone/>
            </a:pPr>
            <a:r>
              <a:rPr lang="en-US" sz="1700" b="1" i="0" u="none" strike="noStrike" cap="none">
                <a:solidFill>
                  <a:schemeClr val="bg1"/>
                </a:solidFill>
                <a:latin typeface="Arial"/>
                <a:ea typeface="Arial"/>
                <a:cs typeface="Arial"/>
                <a:sym typeface="Arial"/>
              </a:rPr>
              <a:t>Microsoft Azure (2018)</a:t>
            </a:r>
            <a:endParaRPr sz="1700" b="1" i="0" u="none" strike="noStrike" cap="none">
              <a:solidFill>
                <a:schemeClr val="bg1"/>
              </a:solidFill>
              <a:latin typeface="Arial"/>
              <a:ea typeface="Arial"/>
              <a:cs typeface="Arial"/>
              <a:sym typeface="Arial"/>
            </a:endParaRPr>
          </a:p>
        </p:txBody>
      </p:sp>
      <p:sp>
        <p:nvSpPr>
          <p:cNvPr id="5" name="Google Shape;1376;gacdd49c4db_0_919">
            <a:extLst>
              <a:ext uri="{FF2B5EF4-FFF2-40B4-BE49-F238E27FC236}">
                <a16:creationId xmlns:a16="http://schemas.microsoft.com/office/drawing/2014/main" id="{CE6B07AB-231B-499D-ADBB-08A226E43789}"/>
              </a:ext>
            </a:extLst>
          </p:cNvPr>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solidFill>
                  <a:schemeClr val="bg1"/>
                </a:solidFill>
              </a:rPr>
              <a:t>32</a:t>
            </a:fld>
            <a:endParaRPr>
              <a:solidFill>
                <a:schemeClr val="bg1"/>
              </a:solidFill>
            </a:endParaRPr>
          </a:p>
        </p:txBody>
      </p:sp>
      <p:pic>
        <p:nvPicPr>
          <p:cNvPr id="6" name="Google Shape;1377;gacdd49c4db_0_919">
            <a:extLst>
              <a:ext uri="{FF2B5EF4-FFF2-40B4-BE49-F238E27FC236}">
                <a16:creationId xmlns:a16="http://schemas.microsoft.com/office/drawing/2014/main" id="{DEACD106-4D11-4076-9E0F-9A67931CC1E0}"/>
              </a:ext>
            </a:extLst>
          </p:cNvPr>
          <p:cNvPicPr preferRelativeResize="0"/>
          <p:nvPr/>
        </p:nvPicPr>
        <p:blipFill rotWithShape="1">
          <a:blip r:embed="rId2">
            <a:alphaModFix/>
          </a:blip>
          <a:srcRect l="10246" t="14745" r="42193" b="23997"/>
          <a:stretch/>
        </p:blipFill>
        <p:spPr>
          <a:xfrm>
            <a:off x="36528" y="1950726"/>
            <a:ext cx="4420922" cy="3190042"/>
          </a:xfrm>
          <a:prstGeom prst="rect">
            <a:avLst/>
          </a:prstGeom>
          <a:noFill/>
          <a:ln>
            <a:noFill/>
          </a:ln>
        </p:spPr>
      </p:pic>
      <p:sp>
        <p:nvSpPr>
          <p:cNvPr id="7" name="Google Shape;1378;gacdd49c4db_0_919">
            <a:extLst>
              <a:ext uri="{FF2B5EF4-FFF2-40B4-BE49-F238E27FC236}">
                <a16:creationId xmlns:a16="http://schemas.microsoft.com/office/drawing/2014/main" id="{71C08034-9060-428C-B07E-88A2786D2E01}"/>
              </a:ext>
            </a:extLst>
          </p:cNvPr>
          <p:cNvSpPr/>
          <p:nvPr/>
        </p:nvSpPr>
        <p:spPr>
          <a:xfrm rot="12716371">
            <a:off x="446045" y="2712168"/>
            <a:ext cx="2306155" cy="2321487"/>
          </a:xfrm>
          <a:prstGeom prst="blockArc">
            <a:avLst>
              <a:gd name="adj1" fmla="val 15685280"/>
              <a:gd name="adj2" fmla="val 3442344"/>
              <a:gd name="adj3" fmla="val 22237"/>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Arial"/>
              <a:ea typeface="Arial"/>
              <a:cs typeface="Arial"/>
              <a:sym typeface="Arial"/>
            </a:endParaRPr>
          </a:p>
        </p:txBody>
      </p:sp>
      <p:cxnSp>
        <p:nvCxnSpPr>
          <p:cNvPr id="8" name="Google Shape;1379;gacdd49c4db_0_919">
            <a:extLst>
              <a:ext uri="{FF2B5EF4-FFF2-40B4-BE49-F238E27FC236}">
                <a16:creationId xmlns:a16="http://schemas.microsoft.com/office/drawing/2014/main" id="{7F26E404-2D8C-4D00-AE4E-D17CA8A40094}"/>
              </a:ext>
            </a:extLst>
          </p:cNvPr>
          <p:cNvCxnSpPr/>
          <p:nvPr/>
        </p:nvCxnSpPr>
        <p:spPr>
          <a:xfrm rot="10800000" flipH="1">
            <a:off x="2647500" y="3079475"/>
            <a:ext cx="1592400" cy="308700"/>
          </a:xfrm>
          <a:prstGeom prst="bentConnector3">
            <a:avLst>
              <a:gd name="adj1" fmla="val 31"/>
            </a:avLst>
          </a:prstGeom>
          <a:noFill/>
          <a:ln w="28575" cap="flat" cmpd="sng">
            <a:solidFill>
              <a:schemeClr val="accent2"/>
            </a:solidFill>
            <a:prstDash val="solid"/>
            <a:round/>
            <a:headEnd type="none" w="sm" len="sm"/>
            <a:tailEnd type="none" w="sm" len="sm"/>
          </a:ln>
        </p:spPr>
      </p:cxnSp>
      <p:cxnSp>
        <p:nvCxnSpPr>
          <p:cNvPr id="9" name="Google Shape;1380;gacdd49c4db_0_919">
            <a:extLst>
              <a:ext uri="{FF2B5EF4-FFF2-40B4-BE49-F238E27FC236}">
                <a16:creationId xmlns:a16="http://schemas.microsoft.com/office/drawing/2014/main" id="{D0EAAC65-B26F-421D-8D61-EC0FEEDDBE90}"/>
              </a:ext>
            </a:extLst>
          </p:cNvPr>
          <p:cNvCxnSpPr/>
          <p:nvPr/>
        </p:nvCxnSpPr>
        <p:spPr>
          <a:xfrm>
            <a:off x="2214975" y="4767888"/>
            <a:ext cx="1965300" cy="600"/>
          </a:xfrm>
          <a:prstGeom prst="bentConnector3">
            <a:avLst>
              <a:gd name="adj1" fmla="val 50000"/>
            </a:avLst>
          </a:prstGeom>
          <a:noFill/>
          <a:ln w="28575" cap="flat" cmpd="sng">
            <a:solidFill>
              <a:schemeClr val="accent2"/>
            </a:solidFill>
            <a:prstDash val="solid"/>
            <a:round/>
            <a:headEnd type="none" w="sm" len="sm"/>
            <a:tailEnd type="none" w="sm" len="sm"/>
          </a:ln>
        </p:spPr>
      </p:cxnSp>
      <p:pic>
        <p:nvPicPr>
          <p:cNvPr id="10" name="Google Shape;1381;gacdd49c4db_0_919">
            <a:extLst>
              <a:ext uri="{FF2B5EF4-FFF2-40B4-BE49-F238E27FC236}">
                <a16:creationId xmlns:a16="http://schemas.microsoft.com/office/drawing/2014/main" id="{C654F3E8-BE0B-4B9E-ADCB-AE1054446D78}"/>
              </a:ext>
            </a:extLst>
          </p:cNvPr>
          <p:cNvPicPr preferRelativeResize="0"/>
          <p:nvPr/>
        </p:nvPicPr>
        <p:blipFill rotWithShape="1">
          <a:blip r:embed="rId3">
            <a:alphaModFix/>
          </a:blip>
          <a:srcRect l="20321" r="20119"/>
          <a:stretch/>
        </p:blipFill>
        <p:spPr>
          <a:xfrm>
            <a:off x="2939137" y="1950725"/>
            <a:ext cx="1120850" cy="967800"/>
          </a:xfrm>
          <a:prstGeom prst="rect">
            <a:avLst/>
          </a:prstGeom>
          <a:noFill/>
          <a:ln>
            <a:noFill/>
          </a:ln>
        </p:spPr>
      </p:pic>
      <p:pic>
        <p:nvPicPr>
          <p:cNvPr id="11" name="Google Shape;1382;gacdd49c4db_0_919">
            <a:extLst>
              <a:ext uri="{FF2B5EF4-FFF2-40B4-BE49-F238E27FC236}">
                <a16:creationId xmlns:a16="http://schemas.microsoft.com/office/drawing/2014/main" id="{5897E1D5-ED05-409C-BABE-0E3B33CB500E}"/>
              </a:ext>
            </a:extLst>
          </p:cNvPr>
          <p:cNvPicPr preferRelativeResize="0"/>
          <p:nvPr/>
        </p:nvPicPr>
        <p:blipFill rotWithShape="1">
          <a:blip r:embed="rId4">
            <a:alphaModFix/>
          </a:blip>
          <a:srcRect l="11573" t="8794" r="11580" b="8785"/>
          <a:stretch/>
        </p:blipFill>
        <p:spPr>
          <a:xfrm>
            <a:off x="2647500" y="5117575"/>
            <a:ext cx="1604151" cy="967800"/>
          </a:xfrm>
          <a:prstGeom prst="rect">
            <a:avLst/>
          </a:prstGeom>
          <a:noFill/>
          <a:ln>
            <a:noFill/>
          </a:ln>
        </p:spPr>
      </p:pic>
      <p:pic>
        <p:nvPicPr>
          <p:cNvPr id="12" name="Google Shape;1383;gacdd49c4db_0_919">
            <a:extLst>
              <a:ext uri="{FF2B5EF4-FFF2-40B4-BE49-F238E27FC236}">
                <a16:creationId xmlns:a16="http://schemas.microsoft.com/office/drawing/2014/main" id="{D93F903E-A653-4A13-8BD7-D268373E7147}"/>
              </a:ext>
            </a:extLst>
          </p:cNvPr>
          <p:cNvPicPr preferRelativeResize="0"/>
          <p:nvPr/>
        </p:nvPicPr>
        <p:blipFill rotWithShape="1">
          <a:blip r:embed="rId5">
            <a:alphaModFix/>
          </a:blip>
          <a:srcRect l="9517" t="10468" r="4431" b="6647"/>
          <a:stretch/>
        </p:blipFill>
        <p:spPr>
          <a:xfrm>
            <a:off x="2759312" y="3602700"/>
            <a:ext cx="1480475" cy="950673"/>
          </a:xfrm>
          <a:prstGeom prst="rect">
            <a:avLst/>
          </a:prstGeom>
          <a:noFill/>
          <a:ln>
            <a:noFill/>
          </a:ln>
        </p:spPr>
      </p:pic>
      <p:sp>
        <p:nvSpPr>
          <p:cNvPr id="13" name="Google Shape;1384;gacdd49c4db_0_919">
            <a:extLst>
              <a:ext uri="{FF2B5EF4-FFF2-40B4-BE49-F238E27FC236}">
                <a16:creationId xmlns:a16="http://schemas.microsoft.com/office/drawing/2014/main" id="{3F24DF57-B235-4A5A-9E6C-C62D8BD22DF3}"/>
              </a:ext>
            </a:extLst>
          </p:cNvPr>
          <p:cNvSpPr/>
          <p:nvPr/>
        </p:nvSpPr>
        <p:spPr>
          <a:xfrm>
            <a:off x="4275350" y="1496525"/>
            <a:ext cx="1213500" cy="331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bg1"/>
                </a:solidFill>
                <a:latin typeface="Arial"/>
                <a:ea typeface="Arial"/>
                <a:cs typeface="Arial"/>
                <a:sym typeface="Arial"/>
              </a:rPr>
              <a:t>成立</a:t>
            </a:r>
            <a:endParaRPr sz="1800" b="1" i="0" u="none" strike="noStrike" cap="none" dirty="0">
              <a:solidFill>
                <a:schemeClr val="bg1"/>
              </a:solidFill>
              <a:latin typeface="Arial"/>
              <a:ea typeface="Arial"/>
              <a:cs typeface="Arial"/>
              <a:sym typeface="Arial"/>
            </a:endParaRPr>
          </a:p>
        </p:txBody>
      </p:sp>
      <p:sp>
        <p:nvSpPr>
          <p:cNvPr id="14" name="Google Shape;1385;gacdd49c4db_0_919">
            <a:extLst>
              <a:ext uri="{FF2B5EF4-FFF2-40B4-BE49-F238E27FC236}">
                <a16:creationId xmlns:a16="http://schemas.microsoft.com/office/drawing/2014/main" id="{784E9975-6DD1-45E5-83D5-4AEA3378ECC7}"/>
              </a:ext>
            </a:extLst>
          </p:cNvPr>
          <p:cNvSpPr/>
          <p:nvPr/>
        </p:nvSpPr>
        <p:spPr>
          <a:xfrm>
            <a:off x="5584575" y="1496525"/>
            <a:ext cx="1213500" cy="331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bg1"/>
                </a:solidFill>
                <a:latin typeface="Arial"/>
                <a:ea typeface="Arial"/>
                <a:cs typeface="Arial"/>
                <a:sym typeface="Arial"/>
              </a:rPr>
              <a:t>客戶</a:t>
            </a:r>
            <a:endParaRPr sz="1800" b="1" i="0" u="none" strike="noStrike" cap="none" dirty="0">
              <a:solidFill>
                <a:schemeClr val="bg1"/>
              </a:solidFill>
              <a:latin typeface="Arial"/>
              <a:ea typeface="Arial"/>
              <a:cs typeface="Arial"/>
              <a:sym typeface="Arial"/>
            </a:endParaRPr>
          </a:p>
        </p:txBody>
      </p:sp>
      <p:sp>
        <p:nvSpPr>
          <p:cNvPr id="15" name="Google Shape;1386;gacdd49c4db_0_919">
            <a:extLst>
              <a:ext uri="{FF2B5EF4-FFF2-40B4-BE49-F238E27FC236}">
                <a16:creationId xmlns:a16="http://schemas.microsoft.com/office/drawing/2014/main" id="{1C10CED6-66E6-4024-90D8-3E28700A8C46}"/>
              </a:ext>
            </a:extLst>
          </p:cNvPr>
          <p:cNvSpPr/>
          <p:nvPr/>
        </p:nvSpPr>
        <p:spPr>
          <a:xfrm>
            <a:off x="6893800" y="1496525"/>
            <a:ext cx="4245600" cy="331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bg1"/>
                </a:solidFill>
                <a:latin typeface="Arial"/>
                <a:ea typeface="Arial"/>
                <a:cs typeface="Arial"/>
                <a:sym typeface="Arial"/>
              </a:rPr>
              <a:t>競爭優勢</a:t>
            </a:r>
            <a:endParaRPr sz="1800" b="1" i="0" u="none" strike="noStrike" cap="none" dirty="0">
              <a:solidFill>
                <a:schemeClr val="bg1"/>
              </a:solidFill>
              <a:latin typeface="Arial"/>
              <a:ea typeface="Arial"/>
              <a:cs typeface="Arial"/>
              <a:sym typeface="Arial"/>
            </a:endParaRPr>
          </a:p>
        </p:txBody>
      </p:sp>
      <p:sp>
        <p:nvSpPr>
          <p:cNvPr id="16" name="Google Shape;1387;gacdd49c4db_0_919">
            <a:extLst>
              <a:ext uri="{FF2B5EF4-FFF2-40B4-BE49-F238E27FC236}">
                <a16:creationId xmlns:a16="http://schemas.microsoft.com/office/drawing/2014/main" id="{B168DBCD-033B-4038-AEC9-9BD54A452776}"/>
              </a:ext>
            </a:extLst>
          </p:cNvPr>
          <p:cNvSpPr txBox="1"/>
          <p:nvPr/>
        </p:nvSpPr>
        <p:spPr>
          <a:xfrm>
            <a:off x="4486263" y="2240750"/>
            <a:ext cx="849300" cy="525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dirty="0">
                <a:solidFill>
                  <a:schemeClr val="bg1"/>
                </a:solidFill>
                <a:latin typeface="Calibri"/>
                <a:ea typeface="Calibri"/>
                <a:cs typeface="Calibri"/>
                <a:sym typeface="Calibri"/>
              </a:rPr>
              <a:t>2006</a:t>
            </a:r>
            <a:endParaRPr sz="2400" b="0" i="0" u="none" strike="noStrike" cap="none" dirty="0">
              <a:solidFill>
                <a:schemeClr val="bg1"/>
              </a:solidFill>
              <a:latin typeface="Calibri"/>
              <a:ea typeface="Calibri"/>
              <a:cs typeface="Calibri"/>
              <a:sym typeface="Calibri"/>
            </a:endParaRPr>
          </a:p>
        </p:txBody>
      </p:sp>
      <p:sp>
        <p:nvSpPr>
          <p:cNvPr id="17" name="Google Shape;1388;gacdd49c4db_0_919">
            <a:extLst>
              <a:ext uri="{FF2B5EF4-FFF2-40B4-BE49-F238E27FC236}">
                <a16:creationId xmlns:a16="http://schemas.microsoft.com/office/drawing/2014/main" id="{24D56EE4-5B7D-4454-9009-9D94696B80AC}"/>
              </a:ext>
            </a:extLst>
          </p:cNvPr>
          <p:cNvSpPr txBox="1"/>
          <p:nvPr/>
        </p:nvSpPr>
        <p:spPr>
          <a:xfrm>
            <a:off x="4457450" y="3913250"/>
            <a:ext cx="849300" cy="525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bg1"/>
                </a:solidFill>
                <a:latin typeface="Calibri"/>
                <a:ea typeface="Calibri"/>
                <a:cs typeface="Calibri"/>
                <a:sym typeface="Calibri"/>
              </a:rPr>
              <a:t>2010</a:t>
            </a:r>
            <a:endParaRPr sz="2400" b="0" i="0" u="none" strike="noStrike" cap="none">
              <a:solidFill>
                <a:schemeClr val="bg1"/>
              </a:solidFill>
              <a:latin typeface="Calibri"/>
              <a:ea typeface="Calibri"/>
              <a:cs typeface="Calibri"/>
              <a:sym typeface="Calibri"/>
            </a:endParaRPr>
          </a:p>
        </p:txBody>
      </p:sp>
      <p:sp>
        <p:nvSpPr>
          <p:cNvPr id="18" name="Google Shape;1389;gacdd49c4db_0_919">
            <a:extLst>
              <a:ext uri="{FF2B5EF4-FFF2-40B4-BE49-F238E27FC236}">
                <a16:creationId xmlns:a16="http://schemas.microsoft.com/office/drawing/2014/main" id="{F8BD85D8-CBB6-4A44-AFFC-98B46D60B24A}"/>
              </a:ext>
            </a:extLst>
          </p:cNvPr>
          <p:cNvSpPr txBox="1"/>
          <p:nvPr/>
        </p:nvSpPr>
        <p:spPr>
          <a:xfrm>
            <a:off x="4457450" y="5522875"/>
            <a:ext cx="849300" cy="525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bg1"/>
                </a:solidFill>
                <a:latin typeface="Calibri"/>
                <a:ea typeface="Calibri"/>
                <a:cs typeface="Calibri"/>
                <a:sym typeface="Calibri"/>
              </a:rPr>
              <a:t>2011</a:t>
            </a:r>
            <a:endParaRPr sz="2400" b="0" i="0" u="none" strike="noStrike" cap="none">
              <a:solidFill>
                <a:schemeClr val="bg1"/>
              </a:solidFill>
              <a:latin typeface="Calibri"/>
              <a:ea typeface="Calibri"/>
              <a:cs typeface="Calibri"/>
              <a:sym typeface="Calibri"/>
            </a:endParaRPr>
          </a:p>
        </p:txBody>
      </p:sp>
      <p:grpSp>
        <p:nvGrpSpPr>
          <p:cNvPr id="19" name="Google Shape;1390;gacdd49c4db_0_919">
            <a:extLst>
              <a:ext uri="{FF2B5EF4-FFF2-40B4-BE49-F238E27FC236}">
                <a16:creationId xmlns:a16="http://schemas.microsoft.com/office/drawing/2014/main" id="{7A1B1FCD-3442-4545-9EA3-D820F3A25796}"/>
              </a:ext>
            </a:extLst>
          </p:cNvPr>
          <p:cNvGrpSpPr/>
          <p:nvPr/>
        </p:nvGrpSpPr>
        <p:grpSpPr>
          <a:xfrm>
            <a:off x="5609444" y="2119518"/>
            <a:ext cx="1120861" cy="1101080"/>
            <a:chOff x="2556987" y="5262619"/>
            <a:chExt cx="1294147" cy="1271309"/>
          </a:xfrm>
        </p:grpSpPr>
        <p:pic>
          <p:nvPicPr>
            <p:cNvPr id="20" name="Google Shape;1391;gacdd49c4db_0_919">
              <a:extLst>
                <a:ext uri="{FF2B5EF4-FFF2-40B4-BE49-F238E27FC236}">
                  <a16:creationId xmlns:a16="http://schemas.microsoft.com/office/drawing/2014/main" id="{8EC36C70-DFA7-4B5D-A54A-03EC19320EBC}"/>
                </a:ext>
              </a:extLst>
            </p:cNvPr>
            <p:cNvPicPr preferRelativeResize="0"/>
            <p:nvPr/>
          </p:nvPicPr>
          <p:blipFill rotWithShape="1">
            <a:blip r:embed="rId6">
              <a:alphaModFix/>
            </a:blip>
            <a:srcRect/>
            <a:stretch/>
          </p:blipFill>
          <p:spPr>
            <a:xfrm>
              <a:off x="2556987" y="5262619"/>
              <a:ext cx="1294147" cy="400908"/>
            </a:xfrm>
            <a:prstGeom prst="rect">
              <a:avLst/>
            </a:prstGeom>
            <a:noFill/>
            <a:ln>
              <a:noFill/>
            </a:ln>
          </p:spPr>
        </p:pic>
        <p:pic>
          <p:nvPicPr>
            <p:cNvPr id="21" name="Google Shape;1392;gacdd49c4db_0_919">
              <a:extLst>
                <a:ext uri="{FF2B5EF4-FFF2-40B4-BE49-F238E27FC236}">
                  <a16:creationId xmlns:a16="http://schemas.microsoft.com/office/drawing/2014/main" id="{1FF40628-D690-40A5-B365-374B2B1AD28C}"/>
                </a:ext>
              </a:extLst>
            </p:cNvPr>
            <p:cNvPicPr preferRelativeResize="0"/>
            <p:nvPr/>
          </p:nvPicPr>
          <p:blipFill rotWithShape="1">
            <a:blip r:embed="rId7">
              <a:alphaModFix/>
            </a:blip>
            <a:srcRect/>
            <a:stretch/>
          </p:blipFill>
          <p:spPr>
            <a:xfrm>
              <a:off x="2737897" y="6186554"/>
              <a:ext cx="932325" cy="347374"/>
            </a:xfrm>
            <a:prstGeom prst="rect">
              <a:avLst/>
            </a:prstGeom>
            <a:noFill/>
            <a:ln>
              <a:noFill/>
            </a:ln>
          </p:spPr>
        </p:pic>
        <p:pic>
          <p:nvPicPr>
            <p:cNvPr id="22" name="Google Shape;1393;gacdd49c4db_0_919">
              <a:extLst>
                <a:ext uri="{FF2B5EF4-FFF2-40B4-BE49-F238E27FC236}">
                  <a16:creationId xmlns:a16="http://schemas.microsoft.com/office/drawing/2014/main" id="{B6DB9DC4-B0AC-4031-98F6-C352386FCE24}"/>
                </a:ext>
              </a:extLst>
            </p:cNvPr>
            <p:cNvPicPr preferRelativeResize="0"/>
            <p:nvPr/>
          </p:nvPicPr>
          <p:blipFill rotWithShape="1">
            <a:blip r:embed="rId8">
              <a:alphaModFix/>
            </a:blip>
            <a:srcRect/>
            <a:stretch/>
          </p:blipFill>
          <p:spPr>
            <a:xfrm>
              <a:off x="2749700" y="5776538"/>
              <a:ext cx="908726" cy="347376"/>
            </a:xfrm>
            <a:prstGeom prst="rect">
              <a:avLst/>
            </a:prstGeom>
            <a:noFill/>
            <a:ln>
              <a:noFill/>
            </a:ln>
          </p:spPr>
        </p:pic>
      </p:grpSp>
      <p:pic>
        <p:nvPicPr>
          <p:cNvPr id="23" name="Google Shape;1394;gacdd49c4db_0_919">
            <a:extLst>
              <a:ext uri="{FF2B5EF4-FFF2-40B4-BE49-F238E27FC236}">
                <a16:creationId xmlns:a16="http://schemas.microsoft.com/office/drawing/2014/main" id="{6B25AE1F-A2F3-4305-A4FB-17EBDA43ACEA}"/>
              </a:ext>
            </a:extLst>
          </p:cNvPr>
          <p:cNvPicPr preferRelativeResize="0"/>
          <p:nvPr/>
        </p:nvPicPr>
        <p:blipFill rotWithShape="1">
          <a:blip r:embed="rId9">
            <a:alphaModFix/>
          </a:blip>
          <a:srcRect/>
          <a:stretch/>
        </p:blipFill>
        <p:spPr>
          <a:xfrm>
            <a:off x="5506988" y="5277101"/>
            <a:ext cx="1325773" cy="397949"/>
          </a:xfrm>
          <a:prstGeom prst="rect">
            <a:avLst/>
          </a:prstGeom>
          <a:noFill/>
          <a:ln>
            <a:noFill/>
          </a:ln>
        </p:spPr>
      </p:pic>
      <p:pic>
        <p:nvPicPr>
          <p:cNvPr id="24" name="Google Shape;1395;gacdd49c4db_0_919">
            <a:extLst>
              <a:ext uri="{FF2B5EF4-FFF2-40B4-BE49-F238E27FC236}">
                <a16:creationId xmlns:a16="http://schemas.microsoft.com/office/drawing/2014/main" id="{25DA4F8E-62B9-4685-880F-224F84DD7691}"/>
              </a:ext>
            </a:extLst>
          </p:cNvPr>
          <p:cNvPicPr preferRelativeResize="0"/>
          <p:nvPr/>
        </p:nvPicPr>
        <p:blipFill rotWithShape="1">
          <a:blip r:embed="rId10">
            <a:alphaModFix/>
          </a:blip>
          <a:srcRect l="8676" t="27899" r="7732" b="21095"/>
          <a:stretch/>
        </p:blipFill>
        <p:spPr>
          <a:xfrm>
            <a:off x="5563125" y="5742325"/>
            <a:ext cx="1213500" cy="493599"/>
          </a:xfrm>
          <a:prstGeom prst="rect">
            <a:avLst/>
          </a:prstGeom>
          <a:noFill/>
          <a:ln>
            <a:noFill/>
          </a:ln>
        </p:spPr>
      </p:pic>
      <p:pic>
        <p:nvPicPr>
          <p:cNvPr id="25" name="Google Shape;1396;gacdd49c4db_0_919">
            <a:extLst>
              <a:ext uri="{FF2B5EF4-FFF2-40B4-BE49-F238E27FC236}">
                <a16:creationId xmlns:a16="http://schemas.microsoft.com/office/drawing/2014/main" id="{1DEC5B80-5002-40CC-872A-3B7954295224}"/>
              </a:ext>
            </a:extLst>
          </p:cNvPr>
          <p:cNvPicPr preferRelativeResize="0"/>
          <p:nvPr/>
        </p:nvPicPr>
        <p:blipFill rotWithShape="1">
          <a:blip r:embed="rId11">
            <a:alphaModFix/>
          </a:blip>
          <a:srcRect/>
          <a:stretch/>
        </p:blipFill>
        <p:spPr>
          <a:xfrm>
            <a:off x="5563125" y="3897812"/>
            <a:ext cx="1213501" cy="529525"/>
          </a:xfrm>
          <a:prstGeom prst="rect">
            <a:avLst/>
          </a:prstGeom>
          <a:noFill/>
          <a:ln>
            <a:noFill/>
          </a:ln>
        </p:spPr>
      </p:pic>
      <p:cxnSp>
        <p:nvCxnSpPr>
          <p:cNvPr id="26" name="Google Shape;1397;gacdd49c4db_0_919">
            <a:extLst>
              <a:ext uri="{FF2B5EF4-FFF2-40B4-BE49-F238E27FC236}">
                <a16:creationId xmlns:a16="http://schemas.microsoft.com/office/drawing/2014/main" id="{F7DBEB4D-D867-4DBE-AF83-0273279D5297}"/>
              </a:ext>
            </a:extLst>
          </p:cNvPr>
          <p:cNvCxnSpPr/>
          <p:nvPr/>
        </p:nvCxnSpPr>
        <p:spPr>
          <a:xfrm>
            <a:off x="1459400" y="5014375"/>
            <a:ext cx="2780400" cy="1174200"/>
          </a:xfrm>
          <a:prstGeom prst="bentConnector3">
            <a:avLst>
              <a:gd name="adj1" fmla="val 480"/>
            </a:avLst>
          </a:prstGeom>
          <a:noFill/>
          <a:ln w="28575" cap="flat" cmpd="sng">
            <a:solidFill>
              <a:schemeClr val="accent2"/>
            </a:solidFill>
            <a:prstDash val="solid"/>
            <a:round/>
            <a:headEnd type="none" w="sm" len="sm"/>
            <a:tailEnd type="none" w="sm" len="sm"/>
          </a:ln>
        </p:spPr>
      </p:cxnSp>
      <p:sp>
        <p:nvSpPr>
          <p:cNvPr id="27" name="Google Shape;1398;gacdd49c4db_0_919">
            <a:extLst>
              <a:ext uri="{FF2B5EF4-FFF2-40B4-BE49-F238E27FC236}">
                <a16:creationId xmlns:a16="http://schemas.microsoft.com/office/drawing/2014/main" id="{534432C3-4601-47C0-8A31-11F20483E1AE}"/>
              </a:ext>
            </a:extLst>
          </p:cNvPr>
          <p:cNvSpPr txBox="1"/>
          <p:nvPr/>
        </p:nvSpPr>
        <p:spPr>
          <a:xfrm>
            <a:off x="6893800" y="2039975"/>
            <a:ext cx="4245600" cy="122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chemeClr val="bg1"/>
                </a:solidFill>
                <a:latin typeface="Arial"/>
                <a:ea typeface="Arial"/>
                <a:cs typeface="Arial"/>
                <a:sym typeface="Arial"/>
              </a:rPr>
              <a:t>“...AWS is evaluated as a Leader with the highest score in both axes of measurement, Ability to Execute and Completeness of Vision...” </a:t>
            </a:r>
            <a:endParaRPr sz="1700" b="0" i="0" u="none" strike="noStrike" cap="none" dirty="0">
              <a:solidFill>
                <a:schemeClr val="bg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700"/>
              <a:buFont typeface="Arial"/>
              <a:buNone/>
            </a:pPr>
            <a:r>
              <a:rPr lang="en-US" sz="1700" b="1" i="0" u="none" strike="noStrike" cap="none" dirty="0">
                <a:solidFill>
                  <a:schemeClr val="bg1"/>
                </a:solidFill>
                <a:latin typeface="Arial"/>
                <a:ea typeface="Arial"/>
                <a:cs typeface="Arial"/>
                <a:sym typeface="Arial"/>
              </a:rPr>
              <a:t>Gartner’s Magic Quadrant (2020)</a:t>
            </a:r>
            <a:endParaRPr sz="1700" b="1" i="0" u="none" strike="noStrike" cap="none" dirty="0">
              <a:solidFill>
                <a:schemeClr val="bg1"/>
              </a:solidFill>
              <a:latin typeface="Arial"/>
              <a:ea typeface="Arial"/>
              <a:cs typeface="Arial"/>
              <a:sym typeface="Arial"/>
            </a:endParaRPr>
          </a:p>
        </p:txBody>
      </p:sp>
      <p:sp>
        <p:nvSpPr>
          <p:cNvPr id="28" name="Google Shape;1399;gacdd49c4db_0_919">
            <a:extLst>
              <a:ext uri="{FF2B5EF4-FFF2-40B4-BE49-F238E27FC236}">
                <a16:creationId xmlns:a16="http://schemas.microsoft.com/office/drawing/2014/main" id="{41C946F7-4B1E-49FE-BC87-34A1EE642954}"/>
              </a:ext>
            </a:extLst>
          </p:cNvPr>
          <p:cNvSpPr txBox="1"/>
          <p:nvPr/>
        </p:nvSpPr>
        <p:spPr>
          <a:xfrm>
            <a:off x="7033000" y="5269725"/>
            <a:ext cx="3830700" cy="95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bg1"/>
                </a:solidFill>
                <a:latin typeface="Arial"/>
                <a:ea typeface="Arial"/>
                <a:cs typeface="Arial"/>
                <a:sym typeface="Arial"/>
              </a:rPr>
              <a:t>Machine Learning and AI are their strengths and gives them an edge over both AWS and Azure</a:t>
            </a:r>
            <a:endParaRPr sz="14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2768744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68B1F-6FFC-4206-8387-5AF35C41051B}"/>
              </a:ext>
            </a:extLst>
          </p:cNvPr>
          <p:cNvPicPr>
            <a:picLocks noChangeAspect="1"/>
          </p:cNvPicPr>
          <p:nvPr/>
        </p:nvPicPr>
        <p:blipFill>
          <a:blip r:embed="rId2"/>
          <a:stretch>
            <a:fillRect/>
          </a:stretch>
        </p:blipFill>
        <p:spPr>
          <a:xfrm>
            <a:off x="889861" y="151942"/>
            <a:ext cx="10412278" cy="6554115"/>
          </a:xfrm>
          <a:prstGeom prst="rect">
            <a:avLst/>
          </a:prstGeom>
        </p:spPr>
      </p:pic>
    </p:spTree>
    <p:extLst>
      <p:ext uri="{BB962C8B-B14F-4D97-AF65-F5344CB8AC3E}">
        <p14:creationId xmlns:p14="http://schemas.microsoft.com/office/powerpoint/2010/main" val="266617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1418;p26">
            <a:extLst>
              <a:ext uri="{FF2B5EF4-FFF2-40B4-BE49-F238E27FC236}">
                <a16:creationId xmlns:a16="http://schemas.microsoft.com/office/drawing/2014/main" id="{8AF5EC94-AE57-4FCA-823A-BF84CA814EF5}"/>
              </a:ext>
            </a:extLst>
          </p:cNvPr>
          <p:cNvSpPr txBox="1">
            <a:spLocks noGrp="1"/>
          </p:cNvSpPr>
          <p:nvPr>
            <p:ph type="title"/>
          </p:nvPr>
        </p:nvSpPr>
        <p:spPr>
          <a:xfrm>
            <a:off x="304800" y="409515"/>
            <a:ext cx="4064100" cy="264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A3838"/>
              </a:buClr>
              <a:buSzPts val="4800"/>
              <a:buFont typeface="Calibri"/>
              <a:buNone/>
            </a:pPr>
            <a:r>
              <a:rPr lang="en-US">
                <a:solidFill>
                  <a:schemeClr val="bg1"/>
                </a:solidFill>
              </a:rPr>
              <a:t>Cloud Solution</a:t>
            </a:r>
            <a:endParaRPr>
              <a:solidFill>
                <a:schemeClr val="bg1"/>
              </a:solidFill>
            </a:endParaRPr>
          </a:p>
          <a:p>
            <a:pPr marL="0" lvl="0" indent="0" algn="l" rtl="0">
              <a:lnSpc>
                <a:spcPct val="90000"/>
              </a:lnSpc>
              <a:spcBef>
                <a:spcPts val="0"/>
              </a:spcBef>
              <a:spcAft>
                <a:spcPts val="0"/>
              </a:spcAft>
              <a:buClr>
                <a:srgbClr val="3A3838"/>
              </a:buClr>
              <a:buSzPts val="4800"/>
              <a:buFont typeface="Calibri"/>
              <a:buNone/>
            </a:pPr>
            <a:r>
              <a:rPr lang="en-US">
                <a:solidFill>
                  <a:schemeClr val="bg1"/>
                </a:solidFill>
              </a:rPr>
              <a:t>Case Study</a:t>
            </a:r>
            <a:endParaRPr>
              <a:solidFill>
                <a:schemeClr val="bg1"/>
              </a:solidFill>
            </a:endParaRPr>
          </a:p>
          <a:p>
            <a:pPr marL="0" lvl="0" indent="0" algn="l" rtl="0">
              <a:lnSpc>
                <a:spcPct val="90000"/>
              </a:lnSpc>
              <a:spcBef>
                <a:spcPts val="0"/>
              </a:spcBef>
              <a:spcAft>
                <a:spcPts val="0"/>
              </a:spcAft>
              <a:buClr>
                <a:srgbClr val="3A3838"/>
              </a:buClr>
              <a:buSzPts val="4800"/>
              <a:buFont typeface="Calibri"/>
              <a:buNone/>
            </a:pPr>
            <a:r>
              <a:rPr lang="en-US">
                <a:solidFill>
                  <a:schemeClr val="bg1"/>
                </a:solidFill>
              </a:rPr>
              <a:t>KKbox</a:t>
            </a:r>
            <a:endParaRPr>
              <a:solidFill>
                <a:schemeClr val="bg1"/>
              </a:solidFill>
            </a:endParaRPr>
          </a:p>
        </p:txBody>
      </p:sp>
      <p:sp>
        <p:nvSpPr>
          <p:cNvPr id="5" name="Google Shape;1419;p26">
            <a:extLst>
              <a:ext uri="{FF2B5EF4-FFF2-40B4-BE49-F238E27FC236}">
                <a16:creationId xmlns:a16="http://schemas.microsoft.com/office/drawing/2014/main" id="{FBEE22A5-12BE-4DCA-B56B-7B40D1E30C87}"/>
              </a:ext>
            </a:extLst>
          </p:cNvPr>
          <p:cNvSpPr txBox="1">
            <a:spLocks noGrp="1"/>
          </p:cNvSpPr>
          <p:nvPr>
            <p:ph type="body" idx="1"/>
          </p:nvPr>
        </p:nvSpPr>
        <p:spPr>
          <a:xfrm>
            <a:off x="352500" y="3721133"/>
            <a:ext cx="3898500" cy="1287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a:solidFill>
                  <a:schemeClr val="bg1"/>
                </a:solidFill>
              </a:rPr>
              <a:t>KKBOX is a Taiwan-based content streaming and analysis services.</a:t>
            </a:r>
            <a:endParaRPr>
              <a:solidFill>
                <a:schemeClr val="bg1"/>
              </a:solidFill>
            </a:endParaRPr>
          </a:p>
        </p:txBody>
      </p:sp>
      <p:sp>
        <p:nvSpPr>
          <p:cNvPr id="6" name="Google Shape;1421;p26">
            <a:extLst>
              <a:ext uri="{FF2B5EF4-FFF2-40B4-BE49-F238E27FC236}">
                <a16:creationId xmlns:a16="http://schemas.microsoft.com/office/drawing/2014/main" id="{171EF909-0DED-4E10-B482-BE480F250BC0}"/>
              </a:ext>
            </a:extLst>
          </p:cNvPr>
          <p:cNvSpPr txBox="1"/>
          <p:nvPr/>
        </p:nvSpPr>
        <p:spPr>
          <a:xfrm>
            <a:off x="352500" y="2876040"/>
            <a:ext cx="1774500" cy="84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US" sz="3000" b="1" i="0" u="none" strike="noStrike" cap="none" dirty="0">
                <a:solidFill>
                  <a:schemeClr val="bg1"/>
                </a:solidFill>
                <a:latin typeface="Calibri"/>
                <a:ea typeface="Calibri"/>
                <a:cs typeface="Calibri"/>
                <a:sym typeface="Calibri"/>
              </a:rPr>
              <a:t>Customer</a:t>
            </a: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1"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000"/>
              <a:buFont typeface="Arial"/>
              <a:buNone/>
            </a:pPr>
            <a:endParaRPr sz="3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chemeClr val="bg1"/>
              </a:solidFill>
              <a:latin typeface="Arial"/>
              <a:ea typeface="Arial"/>
              <a:cs typeface="Arial"/>
              <a:sym typeface="Arial"/>
            </a:endParaRPr>
          </a:p>
        </p:txBody>
      </p:sp>
      <p:sp>
        <p:nvSpPr>
          <p:cNvPr id="8" name="Google Shape;1423;p26">
            <a:extLst>
              <a:ext uri="{FF2B5EF4-FFF2-40B4-BE49-F238E27FC236}">
                <a16:creationId xmlns:a16="http://schemas.microsoft.com/office/drawing/2014/main" id="{1EF5C749-CA65-4933-BA4E-CD57D82CA32D}"/>
              </a:ext>
            </a:extLst>
          </p:cNvPr>
          <p:cNvSpPr txBox="1">
            <a:spLocks/>
          </p:cNvSpPr>
          <p:nvPr/>
        </p:nvSpPr>
        <p:spPr>
          <a:xfrm>
            <a:off x="4368900" y="2970065"/>
            <a:ext cx="7458000" cy="696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rgbClr val="7F7F7F"/>
              </a:buClr>
              <a:buSzPts val="2400"/>
              <a:buFont typeface="Calibri"/>
              <a:buNone/>
            </a:pPr>
            <a:r>
              <a:rPr lang="en-US" kern="0">
                <a:solidFill>
                  <a:schemeClr val="bg1"/>
                </a:solidFill>
              </a:rPr>
              <a:t>Amazon EMR, Amazon EC2, Amazon VPC, Amazon S3...</a:t>
            </a:r>
          </a:p>
        </p:txBody>
      </p:sp>
      <p:sp>
        <p:nvSpPr>
          <p:cNvPr id="9" name="Google Shape;1424;p26">
            <a:extLst>
              <a:ext uri="{FF2B5EF4-FFF2-40B4-BE49-F238E27FC236}">
                <a16:creationId xmlns:a16="http://schemas.microsoft.com/office/drawing/2014/main" id="{34D53E87-2E38-48A7-9661-599FCB8C590B}"/>
              </a:ext>
            </a:extLst>
          </p:cNvPr>
          <p:cNvSpPr txBox="1"/>
          <p:nvPr/>
        </p:nvSpPr>
        <p:spPr>
          <a:xfrm>
            <a:off x="4368900" y="328440"/>
            <a:ext cx="3000000" cy="60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US" sz="3000" b="1" i="0" u="none" strike="noStrike" cap="none">
                <a:solidFill>
                  <a:schemeClr val="bg1"/>
                </a:solidFill>
                <a:latin typeface="Calibri"/>
                <a:ea typeface="Calibri"/>
                <a:cs typeface="Calibri"/>
                <a:sym typeface="Calibri"/>
              </a:rPr>
              <a:t>Problems</a:t>
            </a:r>
            <a:endParaRPr sz="1400" b="0" i="0" u="none" strike="noStrike" cap="none">
              <a:solidFill>
                <a:schemeClr val="bg1"/>
              </a:solidFill>
              <a:latin typeface="Arial"/>
              <a:ea typeface="Arial"/>
              <a:cs typeface="Arial"/>
              <a:sym typeface="Arial"/>
            </a:endParaRPr>
          </a:p>
        </p:txBody>
      </p:sp>
      <p:sp>
        <p:nvSpPr>
          <p:cNvPr id="10" name="Google Shape;1425;p26">
            <a:extLst>
              <a:ext uri="{FF2B5EF4-FFF2-40B4-BE49-F238E27FC236}">
                <a16:creationId xmlns:a16="http://schemas.microsoft.com/office/drawing/2014/main" id="{DE27C5F4-4802-48CB-8C5A-2D10FEADF56F}"/>
              </a:ext>
            </a:extLst>
          </p:cNvPr>
          <p:cNvSpPr txBox="1"/>
          <p:nvPr/>
        </p:nvSpPr>
        <p:spPr>
          <a:xfrm>
            <a:off x="4368900" y="2477140"/>
            <a:ext cx="3394800" cy="60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US" sz="3000" b="1" i="0" u="none" strike="noStrike" cap="none">
                <a:solidFill>
                  <a:schemeClr val="bg1"/>
                </a:solidFill>
                <a:latin typeface="Calibri"/>
                <a:ea typeface="Calibri"/>
                <a:cs typeface="Calibri"/>
                <a:sym typeface="Calibri"/>
              </a:rPr>
              <a:t>Technology/Service</a:t>
            </a:r>
            <a:endParaRPr sz="3000" b="1" i="0" u="none" strike="noStrike" cap="none">
              <a:solidFill>
                <a:schemeClr val="bg1"/>
              </a:solidFill>
              <a:latin typeface="Calibri"/>
              <a:ea typeface="Calibri"/>
              <a:cs typeface="Calibri"/>
              <a:sym typeface="Calibri"/>
            </a:endParaRPr>
          </a:p>
        </p:txBody>
      </p:sp>
      <p:sp>
        <p:nvSpPr>
          <p:cNvPr id="11" name="Google Shape;1426;p26">
            <a:extLst>
              <a:ext uri="{FF2B5EF4-FFF2-40B4-BE49-F238E27FC236}">
                <a16:creationId xmlns:a16="http://schemas.microsoft.com/office/drawing/2014/main" id="{7A9D2075-1F6A-4CB3-BB6C-9D5E9EF76006}"/>
              </a:ext>
            </a:extLst>
          </p:cNvPr>
          <p:cNvSpPr txBox="1"/>
          <p:nvPr/>
        </p:nvSpPr>
        <p:spPr>
          <a:xfrm>
            <a:off x="4368900" y="4033649"/>
            <a:ext cx="3000000" cy="531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US" sz="3000" b="1" i="0" u="none" strike="noStrike" cap="none">
                <a:solidFill>
                  <a:schemeClr val="bg1"/>
                </a:solidFill>
                <a:latin typeface="Calibri"/>
                <a:ea typeface="Calibri"/>
                <a:cs typeface="Calibri"/>
                <a:sym typeface="Calibri"/>
              </a:rPr>
              <a:t>Results</a:t>
            </a:r>
            <a:endParaRPr sz="1400" b="0" i="0" u="none" strike="noStrike" cap="none">
              <a:solidFill>
                <a:schemeClr val="bg1"/>
              </a:solidFill>
              <a:latin typeface="Arial"/>
              <a:ea typeface="Arial"/>
              <a:cs typeface="Arial"/>
              <a:sym typeface="Arial"/>
            </a:endParaRPr>
          </a:p>
        </p:txBody>
      </p:sp>
      <p:pic>
        <p:nvPicPr>
          <p:cNvPr id="12" name="Google Shape;1428;p26">
            <a:extLst>
              <a:ext uri="{FF2B5EF4-FFF2-40B4-BE49-F238E27FC236}">
                <a16:creationId xmlns:a16="http://schemas.microsoft.com/office/drawing/2014/main" id="{49D0B6A5-52F4-483C-932A-179BF162BDB1}"/>
              </a:ext>
            </a:extLst>
          </p:cNvPr>
          <p:cNvPicPr preferRelativeResize="0"/>
          <p:nvPr/>
        </p:nvPicPr>
        <p:blipFill rotWithShape="1">
          <a:blip r:embed="rId2">
            <a:alphaModFix/>
          </a:blip>
          <a:srcRect/>
          <a:stretch/>
        </p:blipFill>
        <p:spPr>
          <a:xfrm>
            <a:off x="7730475" y="712461"/>
            <a:ext cx="810001" cy="810001"/>
          </a:xfrm>
          <a:prstGeom prst="rect">
            <a:avLst/>
          </a:prstGeom>
          <a:noFill/>
          <a:ln>
            <a:noFill/>
          </a:ln>
        </p:spPr>
      </p:pic>
      <p:sp>
        <p:nvSpPr>
          <p:cNvPr id="14" name="Google Shape;1430;p26">
            <a:extLst>
              <a:ext uri="{FF2B5EF4-FFF2-40B4-BE49-F238E27FC236}">
                <a16:creationId xmlns:a16="http://schemas.microsoft.com/office/drawing/2014/main" id="{2204FBD1-C32D-4643-94C5-4791BEF8A2AA}"/>
              </a:ext>
            </a:extLst>
          </p:cNvPr>
          <p:cNvSpPr txBox="1"/>
          <p:nvPr/>
        </p:nvSpPr>
        <p:spPr>
          <a:xfrm>
            <a:off x="4280700" y="1488915"/>
            <a:ext cx="2920200" cy="753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2100" b="0" i="0" u="none" strike="noStrike" cap="none" dirty="0">
                <a:solidFill>
                  <a:schemeClr val="bg1"/>
                </a:solidFill>
                <a:latin typeface="Calibri"/>
                <a:ea typeface="Calibri"/>
                <a:cs typeface="Calibri"/>
                <a:sym typeface="Calibri"/>
              </a:rPr>
              <a:t>2 MONTHs to provision</a:t>
            </a:r>
            <a:endParaRPr sz="2100" b="0" i="0" u="none" strike="noStrike" cap="none" dirty="0">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r>
              <a:rPr lang="en-US" sz="2100" b="0" i="0" u="none" strike="noStrike" cap="none" dirty="0">
                <a:solidFill>
                  <a:schemeClr val="bg1"/>
                </a:solidFill>
                <a:latin typeface="Calibri"/>
                <a:ea typeface="Calibri"/>
                <a:cs typeface="Calibri"/>
                <a:sym typeface="Calibri"/>
              </a:rPr>
              <a:t>2 WEEKs to analyze data</a:t>
            </a:r>
            <a:endParaRPr sz="2100" b="0" i="0" u="none" strike="noStrike" cap="none" dirty="0">
              <a:solidFill>
                <a:schemeClr val="bg1"/>
              </a:solidFill>
              <a:latin typeface="Calibri"/>
              <a:ea typeface="Calibri"/>
              <a:cs typeface="Calibri"/>
              <a:sym typeface="Calibri"/>
            </a:endParaRPr>
          </a:p>
        </p:txBody>
      </p:sp>
      <p:sp>
        <p:nvSpPr>
          <p:cNvPr id="15" name="Google Shape;1431;p26">
            <a:extLst>
              <a:ext uri="{FF2B5EF4-FFF2-40B4-BE49-F238E27FC236}">
                <a16:creationId xmlns:a16="http://schemas.microsoft.com/office/drawing/2014/main" id="{C18C7DDB-4037-4611-A712-0A69F715182C}"/>
              </a:ext>
            </a:extLst>
          </p:cNvPr>
          <p:cNvSpPr txBox="1"/>
          <p:nvPr/>
        </p:nvSpPr>
        <p:spPr>
          <a:xfrm>
            <a:off x="7185675" y="1488915"/>
            <a:ext cx="2610000" cy="753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2100" b="0" i="0" u="none" strike="noStrike" cap="none">
                <a:solidFill>
                  <a:schemeClr val="bg1"/>
                </a:solidFill>
                <a:latin typeface="Calibri"/>
                <a:ea typeface="Calibri"/>
                <a:cs typeface="Calibri"/>
                <a:sym typeface="Calibri"/>
              </a:rPr>
              <a:t>Low performance and availability</a:t>
            </a:r>
            <a:endParaRPr sz="2100" b="0" i="0" u="none" strike="noStrike" cap="none">
              <a:solidFill>
                <a:schemeClr val="bg1"/>
              </a:solidFill>
              <a:latin typeface="Arial"/>
              <a:ea typeface="Arial"/>
              <a:cs typeface="Arial"/>
              <a:sym typeface="Arial"/>
            </a:endParaRPr>
          </a:p>
        </p:txBody>
      </p:sp>
      <p:sp>
        <p:nvSpPr>
          <p:cNvPr id="16" name="Google Shape;1432;p26">
            <a:extLst>
              <a:ext uri="{FF2B5EF4-FFF2-40B4-BE49-F238E27FC236}">
                <a16:creationId xmlns:a16="http://schemas.microsoft.com/office/drawing/2014/main" id="{A2C002B0-395C-4014-9094-2CF2E4E64E6E}"/>
              </a:ext>
            </a:extLst>
          </p:cNvPr>
          <p:cNvSpPr txBox="1"/>
          <p:nvPr/>
        </p:nvSpPr>
        <p:spPr>
          <a:xfrm>
            <a:off x="9862050" y="1488915"/>
            <a:ext cx="2361900" cy="753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2100" b="0" i="0" u="none" strike="noStrike" cap="none" dirty="0">
                <a:solidFill>
                  <a:schemeClr val="bg1"/>
                </a:solidFill>
                <a:latin typeface="Calibri"/>
                <a:ea typeface="Calibri"/>
                <a:cs typeface="Calibri"/>
                <a:sym typeface="Calibri"/>
              </a:rPr>
              <a:t>Difficult to scale up streaming service</a:t>
            </a:r>
            <a:endParaRPr sz="2100" b="0" i="0" u="none" strike="noStrike" cap="none" dirty="0">
              <a:solidFill>
                <a:schemeClr val="bg1"/>
              </a:solidFill>
              <a:latin typeface="Calibri"/>
              <a:ea typeface="Calibri"/>
              <a:cs typeface="Calibri"/>
              <a:sym typeface="Calibri"/>
            </a:endParaRPr>
          </a:p>
        </p:txBody>
      </p:sp>
      <p:pic>
        <p:nvPicPr>
          <p:cNvPr id="17" name="Google Shape;1433;p26">
            <a:extLst>
              <a:ext uri="{FF2B5EF4-FFF2-40B4-BE49-F238E27FC236}">
                <a16:creationId xmlns:a16="http://schemas.microsoft.com/office/drawing/2014/main" id="{82EFF701-A0AF-4552-A573-0EF668ACB3A1}"/>
              </a:ext>
            </a:extLst>
          </p:cNvPr>
          <p:cNvPicPr preferRelativeResize="0"/>
          <p:nvPr/>
        </p:nvPicPr>
        <p:blipFill rotWithShape="1">
          <a:blip r:embed="rId3">
            <a:alphaModFix/>
          </a:blip>
          <a:srcRect/>
          <a:stretch/>
        </p:blipFill>
        <p:spPr>
          <a:xfrm>
            <a:off x="5168375" y="712461"/>
            <a:ext cx="810000" cy="810000"/>
          </a:xfrm>
          <a:prstGeom prst="rect">
            <a:avLst/>
          </a:prstGeom>
          <a:noFill/>
          <a:ln>
            <a:noFill/>
          </a:ln>
        </p:spPr>
      </p:pic>
      <p:sp>
        <p:nvSpPr>
          <p:cNvPr id="19" name="Google Shape;1435;p26">
            <a:extLst>
              <a:ext uri="{FF2B5EF4-FFF2-40B4-BE49-F238E27FC236}">
                <a16:creationId xmlns:a16="http://schemas.microsoft.com/office/drawing/2014/main" id="{6DB91DEB-477D-4796-BCDD-44F9CB01122F}"/>
              </a:ext>
            </a:extLst>
          </p:cNvPr>
          <p:cNvSpPr txBox="1"/>
          <p:nvPr/>
        </p:nvSpPr>
        <p:spPr>
          <a:xfrm>
            <a:off x="4585500" y="5102024"/>
            <a:ext cx="3605700" cy="1176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bg1"/>
                </a:solidFill>
                <a:latin typeface="Calibri"/>
                <a:ea typeface="Calibri"/>
                <a:cs typeface="Calibri"/>
                <a:sym typeface="Calibri"/>
              </a:rPr>
              <a:t>Provision </a:t>
            </a:r>
            <a:r>
              <a:rPr lang="en-US" sz="2400" b="1" i="0" u="none" strike="noStrike" cap="none">
                <a:solidFill>
                  <a:schemeClr val="bg1"/>
                </a:solidFill>
                <a:latin typeface="Calibri"/>
                <a:ea typeface="Calibri"/>
                <a:cs typeface="Calibri"/>
                <a:sym typeface="Calibri"/>
              </a:rPr>
              <a:t>within minutes</a:t>
            </a:r>
            <a:endParaRPr sz="1300" b="1" i="0" u="none" strike="noStrike" cap="none">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endParaRPr sz="1900" b="1" i="0" u="none" strike="noStrike" cap="none">
              <a:solidFill>
                <a:schemeClr val="bg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bg1"/>
                </a:solidFill>
                <a:latin typeface="Calibri"/>
                <a:ea typeface="Calibri"/>
                <a:cs typeface="Calibri"/>
                <a:sym typeface="Calibri"/>
              </a:rPr>
              <a:t>Finish analysis reports within minutes or hours</a:t>
            </a:r>
            <a:endParaRPr sz="1900" b="0" i="0" u="none" strike="noStrike" cap="none">
              <a:solidFill>
                <a:schemeClr val="bg1"/>
              </a:solidFill>
              <a:latin typeface="Calibri"/>
              <a:ea typeface="Calibri"/>
              <a:cs typeface="Calibri"/>
              <a:sym typeface="Calibri"/>
            </a:endParaRPr>
          </a:p>
        </p:txBody>
      </p:sp>
      <p:pic>
        <p:nvPicPr>
          <p:cNvPr id="20" name="Google Shape;1436;p26">
            <a:extLst>
              <a:ext uri="{FF2B5EF4-FFF2-40B4-BE49-F238E27FC236}">
                <a16:creationId xmlns:a16="http://schemas.microsoft.com/office/drawing/2014/main" id="{49833CBA-EFF9-405B-B584-2A82192A2388}"/>
              </a:ext>
            </a:extLst>
          </p:cNvPr>
          <p:cNvPicPr preferRelativeResize="0"/>
          <p:nvPr/>
        </p:nvPicPr>
        <p:blipFill rotWithShape="1">
          <a:blip r:embed="rId4">
            <a:alphaModFix/>
          </a:blip>
          <a:srcRect/>
          <a:stretch/>
        </p:blipFill>
        <p:spPr>
          <a:xfrm>
            <a:off x="9342200" y="4051009"/>
            <a:ext cx="810001" cy="810001"/>
          </a:xfrm>
          <a:prstGeom prst="rect">
            <a:avLst/>
          </a:prstGeom>
          <a:noFill/>
          <a:ln>
            <a:noFill/>
          </a:ln>
        </p:spPr>
      </p:pic>
      <p:sp>
        <p:nvSpPr>
          <p:cNvPr id="21" name="Google Shape;1437;p26">
            <a:extLst>
              <a:ext uri="{FF2B5EF4-FFF2-40B4-BE49-F238E27FC236}">
                <a16:creationId xmlns:a16="http://schemas.microsoft.com/office/drawing/2014/main" id="{67CED39B-89D8-4ACF-9AB5-7C693FE21071}"/>
              </a:ext>
            </a:extLst>
          </p:cNvPr>
          <p:cNvSpPr txBox="1"/>
          <p:nvPr/>
        </p:nvSpPr>
        <p:spPr>
          <a:xfrm>
            <a:off x="8145100" y="5178224"/>
            <a:ext cx="3605700" cy="1036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bg1"/>
                </a:solidFill>
                <a:latin typeface="Calibri"/>
                <a:ea typeface="Calibri"/>
                <a:cs typeface="Calibri"/>
                <a:sym typeface="Calibri"/>
              </a:rPr>
              <a:t>Meet the requirements and </a:t>
            </a:r>
            <a:r>
              <a:rPr lang="en-US" sz="1900" b="1" i="0" u="none" strike="noStrike" cap="none">
                <a:solidFill>
                  <a:schemeClr val="bg1"/>
                </a:solidFill>
                <a:latin typeface="Calibri"/>
                <a:ea typeface="Calibri"/>
                <a:cs typeface="Calibri"/>
                <a:sym typeface="Calibri"/>
              </a:rPr>
              <a:t>saves up to </a:t>
            </a:r>
            <a:r>
              <a:rPr lang="en-US" sz="2400" b="1" i="0" u="none" strike="noStrike" cap="none">
                <a:solidFill>
                  <a:schemeClr val="bg1"/>
                </a:solidFill>
                <a:latin typeface="Calibri"/>
                <a:ea typeface="Calibri"/>
                <a:cs typeface="Calibri"/>
                <a:sym typeface="Calibri"/>
              </a:rPr>
              <a:t>50</a:t>
            </a:r>
            <a:r>
              <a:rPr lang="en-US" sz="1900" b="1" i="0" u="none" strike="noStrike" cap="none">
                <a:solidFill>
                  <a:schemeClr val="bg1"/>
                </a:solidFill>
                <a:latin typeface="Calibri"/>
                <a:ea typeface="Calibri"/>
                <a:cs typeface="Calibri"/>
                <a:sym typeface="Calibri"/>
              </a:rPr>
              <a:t> percent cost</a:t>
            </a:r>
            <a:endParaRPr sz="1900" b="1" i="0" u="none" strike="noStrike" cap="none">
              <a:solidFill>
                <a:schemeClr val="bg1"/>
              </a:solidFill>
              <a:latin typeface="Calibri"/>
              <a:ea typeface="Calibri"/>
              <a:cs typeface="Calibri"/>
              <a:sym typeface="Calibri"/>
            </a:endParaRPr>
          </a:p>
        </p:txBody>
      </p:sp>
      <p:pic>
        <p:nvPicPr>
          <p:cNvPr id="22" name="Google Shape;1438;p26">
            <a:extLst>
              <a:ext uri="{FF2B5EF4-FFF2-40B4-BE49-F238E27FC236}">
                <a16:creationId xmlns:a16="http://schemas.microsoft.com/office/drawing/2014/main" id="{CCF387A2-EE73-46FB-92C9-86C9477C429C}"/>
              </a:ext>
            </a:extLst>
          </p:cNvPr>
          <p:cNvPicPr preferRelativeResize="0"/>
          <p:nvPr/>
        </p:nvPicPr>
        <p:blipFill rotWithShape="1">
          <a:blip r:embed="rId5">
            <a:alphaModFix/>
          </a:blip>
          <a:srcRect t="24876" b="23619"/>
          <a:stretch/>
        </p:blipFill>
        <p:spPr>
          <a:xfrm>
            <a:off x="2050800" y="2799840"/>
            <a:ext cx="2116800" cy="605700"/>
          </a:xfrm>
          <a:prstGeom prst="rect">
            <a:avLst/>
          </a:prstGeom>
          <a:noFill/>
          <a:ln>
            <a:noFill/>
          </a:ln>
        </p:spPr>
      </p:pic>
      <p:pic>
        <p:nvPicPr>
          <p:cNvPr id="23" name="Picture 22">
            <a:extLst>
              <a:ext uri="{FF2B5EF4-FFF2-40B4-BE49-F238E27FC236}">
                <a16:creationId xmlns:a16="http://schemas.microsoft.com/office/drawing/2014/main" id="{687BFF6C-4999-41C5-9DE9-A87B9BCC8187}"/>
              </a:ext>
            </a:extLst>
          </p:cNvPr>
          <p:cNvPicPr>
            <a:picLocks noChangeAspect="1"/>
          </p:cNvPicPr>
          <p:nvPr/>
        </p:nvPicPr>
        <p:blipFill>
          <a:blip r:embed="rId6"/>
          <a:stretch>
            <a:fillRect/>
          </a:stretch>
        </p:blipFill>
        <p:spPr>
          <a:xfrm>
            <a:off x="5297442" y="918898"/>
            <a:ext cx="886715" cy="603563"/>
          </a:xfrm>
          <a:prstGeom prst="rect">
            <a:avLst/>
          </a:prstGeom>
        </p:spPr>
      </p:pic>
      <p:pic>
        <p:nvPicPr>
          <p:cNvPr id="25" name="Picture 24">
            <a:extLst>
              <a:ext uri="{FF2B5EF4-FFF2-40B4-BE49-F238E27FC236}">
                <a16:creationId xmlns:a16="http://schemas.microsoft.com/office/drawing/2014/main" id="{7BF0F839-6215-4B0D-9CF2-7AE883A929FE}"/>
              </a:ext>
            </a:extLst>
          </p:cNvPr>
          <p:cNvPicPr>
            <a:picLocks noChangeAspect="1"/>
          </p:cNvPicPr>
          <p:nvPr/>
        </p:nvPicPr>
        <p:blipFill>
          <a:blip r:embed="rId7"/>
          <a:stretch>
            <a:fillRect/>
          </a:stretch>
        </p:blipFill>
        <p:spPr>
          <a:xfrm>
            <a:off x="8019121" y="531723"/>
            <a:ext cx="943107" cy="990738"/>
          </a:xfrm>
          <a:prstGeom prst="rect">
            <a:avLst/>
          </a:prstGeom>
        </p:spPr>
      </p:pic>
      <p:pic>
        <p:nvPicPr>
          <p:cNvPr id="26" name="Google Shape;1429;p26">
            <a:extLst>
              <a:ext uri="{FF2B5EF4-FFF2-40B4-BE49-F238E27FC236}">
                <a16:creationId xmlns:a16="http://schemas.microsoft.com/office/drawing/2014/main" id="{588EBC3A-4D45-474D-AB72-2DDC3C888523}"/>
              </a:ext>
            </a:extLst>
          </p:cNvPr>
          <p:cNvPicPr preferRelativeResize="0"/>
          <p:nvPr/>
        </p:nvPicPr>
        <p:blipFill rotWithShape="1">
          <a:blip r:embed="rId8">
            <a:alphaModFix/>
          </a:blip>
          <a:srcRect/>
          <a:stretch/>
        </p:blipFill>
        <p:spPr>
          <a:xfrm>
            <a:off x="10677150" y="759440"/>
            <a:ext cx="731700" cy="731700"/>
          </a:xfrm>
          <a:prstGeom prst="rect">
            <a:avLst/>
          </a:prstGeom>
          <a:noFill/>
          <a:ln>
            <a:noFill/>
          </a:ln>
        </p:spPr>
      </p:pic>
      <p:pic>
        <p:nvPicPr>
          <p:cNvPr id="28" name="Picture 27">
            <a:extLst>
              <a:ext uri="{FF2B5EF4-FFF2-40B4-BE49-F238E27FC236}">
                <a16:creationId xmlns:a16="http://schemas.microsoft.com/office/drawing/2014/main" id="{A3737837-04D7-43F1-A2D5-8894268E769F}"/>
              </a:ext>
            </a:extLst>
          </p:cNvPr>
          <p:cNvPicPr>
            <a:picLocks noChangeAspect="1"/>
          </p:cNvPicPr>
          <p:nvPr/>
        </p:nvPicPr>
        <p:blipFill>
          <a:blip r:embed="rId9"/>
          <a:stretch>
            <a:fillRect/>
          </a:stretch>
        </p:blipFill>
        <p:spPr>
          <a:xfrm>
            <a:off x="9314286" y="4134538"/>
            <a:ext cx="1095528" cy="1038370"/>
          </a:xfrm>
          <a:prstGeom prst="rect">
            <a:avLst/>
          </a:prstGeom>
        </p:spPr>
      </p:pic>
      <p:pic>
        <p:nvPicPr>
          <p:cNvPr id="30" name="Picture 29">
            <a:extLst>
              <a:ext uri="{FF2B5EF4-FFF2-40B4-BE49-F238E27FC236}">
                <a16:creationId xmlns:a16="http://schemas.microsoft.com/office/drawing/2014/main" id="{04813CF9-3A2F-441B-9B3D-9696B3622FEB}"/>
              </a:ext>
            </a:extLst>
          </p:cNvPr>
          <p:cNvPicPr>
            <a:picLocks noChangeAspect="1"/>
          </p:cNvPicPr>
          <p:nvPr/>
        </p:nvPicPr>
        <p:blipFill>
          <a:blip r:embed="rId10"/>
          <a:stretch>
            <a:fillRect/>
          </a:stretch>
        </p:blipFill>
        <p:spPr>
          <a:xfrm>
            <a:off x="5502088" y="4527594"/>
            <a:ext cx="1057423" cy="666843"/>
          </a:xfrm>
          <a:prstGeom prst="rect">
            <a:avLst/>
          </a:prstGeom>
        </p:spPr>
      </p:pic>
    </p:spTree>
    <p:extLst>
      <p:ext uri="{BB962C8B-B14F-4D97-AF65-F5344CB8AC3E}">
        <p14:creationId xmlns:p14="http://schemas.microsoft.com/office/powerpoint/2010/main" val="1491556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oogle Shape;1445;p27">
            <a:extLst>
              <a:ext uri="{FF2B5EF4-FFF2-40B4-BE49-F238E27FC236}">
                <a16:creationId xmlns:a16="http://schemas.microsoft.com/office/drawing/2014/main" id="{C68F8906-633A-48F7-BC6A-3B41B0A1D40D}"/>
              </a:ext>
            </a:extLst>
          </p:cNvPr>
          <p:cNvPicPr preferRelativeResize="0"/>
          <p:nvPr/>
        </p:nvPicPr>
        <p:blipFill rotWithShape="1">
          <a:blip r:embed="rId2">
            <a:alphaModFix/>
          </a:blip>
          <a:srcRect b="2315"/>
          <a:stretch/>
        </p:blipFill>
        <p:spPr>
          <a:xfrm>
            <a:off x="2411450" y="1327659"/>
            <a:ext cx="7848026" cy="5017476"/>
          </a:xfrm>
          <a:prstGeom prst="rect">
            <a:avLst/>
          </a:prstGeom>
          <a:noFill/>
          <a:ln>
            <a:noFill/>
          </a:ln>
        </p:spPr>
      </p:pic>
      <p:sp>
        <p:nvSpPr>
          <p:cNvPr id="3" name="Google Shape;1447;p27">
            <a:extLst>
              <a:ext uri="{FF2B5EF4-FFF2-40B4-BE49-F238E27FC236}">
                <a16:creationId xmlns:a16="http://schemas.microsoft.com/office/drawing/2014/main" id="{F6D5255B-10D7-4CBF-BF14-EB84B84EDAD3}"/>
              </a:ext>
            </a:extLst>
          </p:cNvPr>
          <p:cNvSpPr txBox="1">
            <a:spLocks/>
          </p:cNvSpPr>
          <p:nvPr/>
        </p:nvSpPr>
        <p:spPr>
          <a:xfrm>
            <a:off x="279963" y="291459"/>
            <a:ext cx="12111000" cy="1036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3A3838"/>
              </a:buClr>
              <a:buSzPts val="4800"/>
            </a:pPr>
            <a:r>
              <a:rPr lang="en-US" kern="0" dirty="0" err="1">
                <a:solidFill>
                  <a:schemeClr val="bg1"/>
                </a:solidFill>
              </a:rPr>
              <a:t>KKbox</a:t>
            </a:r>
            <a:r>
              <a:rPr lang="en-US" kern="0" dirty="0">
                <a:solidFill>
                  <a:schemeClr val="bg1"/>
                </a:solidFill>
              </a:rPr>
              <a:t>: Solution Architecture</a:t>
            </a:r>
          </a:p>
        </p:txBody>
      </p:sp>
    </p:spTree>
    <p:extLst>
      <p:ext uri="{BB962C8B-B14F-4D97-AF65-F5344CB8AC3E}">
        <p14:creationId xmlns:p14="http://schemas.microsoft.com/office/powerpoint/2010/main" val="4147240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title="What is Cloud Computing?">
            <a:hlinkClick r:id="" action="ppaction://media"/>
            <a:extLst>
              <a:ext uri="{FF2B5EF4-FFF2-40B4-BE49-F238E27FC236}">
                <a16:creationId xmlns:a16="http://schemas.microsoft.com/office/drawing/2014/main" id="{5C50EBEF-64D3-4343-8DBB-9FD16365B357}"/>
              </a:ext>
            </a:extLst>
          </p:cNvPr>
          <p:cNvPicPr>
            <a:picLocks noRot="1" noChangeAspect="1"/>
          </p:cNvPicPr>
          <p:nvPr>
            <a:videoFile r:link="rId1"/>
          </p:nvPr>
        </p:nvPicPr>
        <p:blipFill>
          <a:blip r:embed="rId3"/>
          <a:stretch>
            <a:fillRect/>
          </a:stretch>
        </p:blipFill>
        <p:spPr>
          <a:xfrm>
            <a:off x="26895" y="0"/>
            <a:ext cx="12138053" cy="6858000"/>
          </a:xfrm>
          <a:prstGeom prst="rect">
            <a:avLst/>
          </a:prstGeom>
        </p:spPr>
      </p:pic>
    </p:spTree>
    <p:extLst>
      <p:ext uri="{BB962C8B-B14F-4D97-AF65-F5344CB8AC3E}">
        <p14:creationId xmlns:p14="http://schemas.microsoft.com/office/powerpoint/2010/main" val="13024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11"/>
          <p:cNvSpPr txBox="1"/>
          <p:nvPr/>
        </p:nvSpPr>
        <p:spPr>
          <a:xfrm>
            <a:off x="368300" y="292100"/>
            <a:ext cx="11480800"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0" i="0" u="none" strike="noStrike" kern="0" cap="none" spc="0" normalizeH="0" baseline="0" noProof="0">
                <a:ln>
                  <a:noFill/>
                </a:ln>
                <a:solidFill>
                  <a:srgbClr val="FFFFFF"/>
                </a:solidFill>
                <a:effectLst/>
                <a:uLnTx/>
                <a:uFillTx/>
                <a:latin typeface="Arial"/>
                <a:ea typeface="Arial"/>
                <a:cs typeface="Arial"/>
                <a:sym typeface="Arial"/>
              </a:rPr>
              <a:t>作業 1: </a:t>
            </a:r>
            <a:r>
              <a:rPr kumimoji="0" lang="en-US" sz="3200" b="0" i="0" u="none" strike="noStrike" kern="0" cap="none" spc="0" normalizeH="0" baseline="0" noProof="0">
                <a:ln>
                  <a:noFill/>
                </a:ln>
                <a:solidFill>
                  <a:srgbClr val="FFFFFF"/>
                </a:solidFill>
                <a:effectLst/>
                <a:uLnTx/>
                <a:uFillTx/>
                <a:latin typeface="Arial"/>
                <a:ea typeface="Arial"/>
                <a:cs typeface="Arial"/>
                <a:sym typeface="Arial"/>
              </a:rPr>
              <a:t>What do you think of Cloud Computing </a:t>
            </a:r>
            <a:r>
              <a:rPr kumimoji="0" lang="en-US" sz="2800" b="0" i="0" u="none" strike="noStrike" kern="0" cap="none" spc="0" normalizeH="0" baseline="0" noProof="0">
                <a:ln>
                  <a:noFill/>
                </a:ln>
                <a:solidFill>
                  <a:srgbClr val="FFFFFF"/>
                </a:solidFill>
                <a:effectLst/>
                <a:uLnTx/>
                <a:uFillTx/>
                <a:latin typeface="Arial"/>
                <a:ea typeface="Arial"/>
                <a:cs typeface="Arial"/>
                <a:sym typeface="Arial"/>
              </a:rPr>
              <a:t>?</a:t>
            </a:r>
            <a:endParaRPr kumimoji="0" sz="5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0" name="Google Shape;180;p11"/>
          <p:cNvSpPr txBox="1"/>
          <p:nvPr/>
        </p:nvSpPr>
        <p:spPr>
          <a:xfrm>
            <a:off x="355600" y="6011902"/>
            <a:ext cx="11480800" cy="55399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FFFFFF"/>
                </a:solidFill>
                <a:effectLst/>
                <a:uLnTx/>
                <a:uFillTx/>
                <a:latin typeface="Arial"/>
                <a:ea typeface="Arial"/>
                <a:cs typeface="Arial"/>
                <a:sym typeface="Arial"/>
              </a:rPr>
              <a:t>截止日期：2021-03-22 </a:t>
            </a:r>
            <a:r>
              <a:rPr kumimoji="0" lang="zh-CN" altLang="en-US" sz="3000" b="0" i="0" u="none" strike="noStrike" kern="0" cap="none" spc="0" normalizeH="0" baseline="0" noProof="0" dirty="0">
                <a:ln>
                  <a:noFill/>
                </a:ln>
                <a:solidFill>
                  <a:srgbClr val="FFFFFF"/>
                </a:solidFill>
                <a:effectLst/>
                <a:uLnTx/>
                <a:uFillTx/>
                <a:latin typeface="Arial"/>
                <a:ea typeface="Arial"/>
                <a:cs typeface="Arial"/>
                <a:sym typeface="Arial"/>
              </a:rPr>
              <a:t>上課前</a:t>
            </a:r>
            <a:endParaRPr kumimoji="0" sz="30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81" name="Google Shape;181;p11"/>
          <p:cNvSpPr txBox="1"/>
          <p:nvPr/>
        </p:nvSpPr>
        <p:spPr>
          <a:xfrm>
            <a:off x="368300" y="1859820"/>
            <a:ext cx="7874000" cy="319222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FFFFFF"/>
                </a:solidFill>
                <a:effectLst/>
                <a:uLnTx/>
                <a:uFillTx/>
                <a:latin typeface="Arial"/>
                <a:ea typeface="Arial"/>
                <a:cs typeface="Arial"/>
                <a:sym typeface="Arial"/>
              </a:rPr>
              <a:t>說明</a:t>
            </a:r>
            <a:r>
              <a:rPr kumimoji="0" lang="en-US" sz="2800" b="0" i="0" u="none" strike="noStrike" kern="0" cap="none" spc="0" normalizeH="0" baseline="0" noProof="0">
                <a:ln>
                  <a:noFill/>
                </a:ln>
                <a:solidFill>
                  <a:srgbClr val="FFFFFF"/>
                </a:solidFill>
                <a:effectLst/>
                <a:uLnTx/>
                <a:uFillTx/>
                <a:latin typeface="Arial"/>
                <a:ea typeface="Arial"/>
                <a:cs typeface="Arial"/>
                <a:sym typeface="Arial"/>
              </a:rPr>
              <a:t>：</a:t>
            </a:r>
            <a:endParaRPr kumimoji="0" sz="28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ea typeface="Arial"/>
                <a:cs typeface="Arial"/>
                <a:sym typeface="Arial"/>
              </a:rPr>
              <a:t>在完成第 1 堂雲端服務課程後，將您了解的知識與主觀想法來描述雲端運算與其產業的趨勢發展。內容不少於 250 字，並上傳 GitHub 然後將 GitHub 鏈接貼在表單上傳作業。</a:t>
            </a:r>
            <a:endParaRPr kumimoji="0" sz="2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2" name="Google Shape;182;p11"/>
          <p:cNvSpPr txBox="1"/>
          <p:nvPr/>
        </p:nvSpPr>
        <p:spPr>
          <a:xfrm>
            <a:off x="8534400" y="1859820"/>
            <a:ext cx="3657600" cy="32931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0" i="0" u="none" strike="noStrike" kern="0" cap="none" spc="0" normalizeH="0" baseline="0" noProof="0" dirty="0">
                <a:ln>
                  <a:noFill/>
                </a:ln>
                <a:solidFill>
                  <a:srgbClr val="FFFFFF"/>
                </a:solidFill>
                <a:effectLst/>
                <a:uLnTx/>
                <a:uFillTx/>
                <a:latin typeface="Arial"/>
                <a:ea typeface="Arial"/>
                <a:cs typeface="Arial"/>
                <a:sym typeface="Arial"/>
              </a:rPr>
              <a:t>評分標準</a:t>
            </a:r>
            <a:r>
              <a:rPr kumimoji="0" lang="en-US" sz="2800" b="0" i="0" u="none" strike="noStrike" kern="0" cap="none" spc="0" normalizeH="0" baseline="0" noProof="0" dirty="0">
                <a:ln>
                  <a:noFill/>
                </a:ln>
                <a:solidFill>
                  <a:srgbClr val="FFFFFF"/>
                </a:solidFill>
                <a:effectLst/>
                <a:uLnTx/>
                <a:uFillTx/>
                <a:latin typeface="Arial"/>
                <a:ea typeface="Arial"/>
                <a:cs typeface="Arial"/>
                <a:sym typeface="Arial"/>
              </a:rPr>
              <a:t>：</a:t>
            </a:r>
            <a:endParaRPr kumimoji="0" sz="2800" b="0" i="0" u="none" strike="noStrike" kern="0" cap="none" spc="0" normalizeH="0" baseline="0" noProof="0" dirty="0">
              <a:ln>
                <a:noFill/>
              </a:ln>
              <a:solidFill>
                <a:srgbClr val="FFFFFF"/>
              </a:solidFill>
              <a:effectLst/>
              <a:uLnTx/>
              <a:uFillTx/>
              <a:latin typeface="Arial"/>
              <a:ea typeface="Arial"/>
              <a:cs typeface="Arial"/>
              <a:sym typeface="Arial"/>
            </a:endParaRPr>
          </a:p>
          <a:p>
            <a:pPr marL="457200" marR="0" lvl="0" indent="-457200" algn="l" defTabSz="914400" rtl="0" eaLnBrk="1" fontAlgn="auto" latinLnBrk="0" hangingPunct="1">
              <a:lnSpc>
                <a:spcPct val="200000"/>
              </a:lnSpc>
              <a:spcBef>
                <a:spcPts val="0"/>
              </a:spcBef>
              <a:spcAft>
                <a:spcPts val="0"/>
              </a:spcAft>
              <a:buClr>
                <a:srgbClr val="FFFFFF"/>
              </a:buClr>
              <a:buSzPts val="2800"/>
              <a:buFont typeface="Arial"/>
              <a:buChar char="•"/>
              <a:tabLst/>
              <a:defRPr/>
            </a:pPr>
            <a:r>
              <a:rPr kumimoji="0" lang="zh-CN" altLang="en-US" sz="2800" b="0" i="0" u="none" strike="noStrike" kern="0" cap="none" spc="0" normalizeH="0" baseline="0" noProof="0" dirty="0">
                <a:ln>
                  <a:noFill/>
                </a:ln>
                <a:solidFill>
                  <a:srgbClr val="FFFFFF"/>
                </a:solidFill>
                <a:effectLst/>
                <a:uLnTx/>
                <a:uFillTx/>
                <a:latin typeface="Arial"/>
                <a:ea typeface="Arial"/>
                <a:cs typeface="Arial"/>
                <a:sym typeface="Arial"/>
              </a:rPr>
              <a:t>數據描述     </a:t>
            </a:r>
            <a:r>
              <a:rPr kumimoji="0" lang="en-US" altLang="zh-CN" sz="2800" b="0" i="0" u="none" strike="noStrike" kern="0" cap="none" spc="0" normalizeH="0" baseline="0" noProof="0" dirty="0">
                <a:ln>
                  <a:noFill/>
                </a:ln>
                <a:solidFill>
                  <a:srgbClr val="FFFFFF"/>
                </a:solidFill>
                <a:effectLst/>
                <a:uLnTx/>
                <a:uFillTx/>
                <a:latin typeface="Arial"/>
                <a:cs typeface="Arial"/>
                <a:sym typeface="Arial"/>
              </a:rPr>
              <a:t>2</a:t>
            </a:r>
            <a:r>
              <a:rPr kumimoji="0" lang="en-US" sz="2800" b="0" i="0" u="none" strike="noStrike" kern="0" cap="none" spc="0" normalizeH="0" baseline="0" noProof="0" dirty="0">
                <a:ln>
                  <a:noFill/>
                </a:ln>
                <a:solidFill>
                  <a:srgbClr val="FFFFFF"/>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457200" algn="l" defTabSz="914400" rtl="0" eaLnBrk="1" fontAlgn="auto" latinLnBrk="0" hangingPunct="1">
              <a:lnSpc>
                <a:spcPct val="200000"/>
              </a:lnSpc>
              <a:spcBef>
                <a:spcPts val="0"/>
              </a:spcBef>
              <a:spcAft>
                <a:spcPts val="0"/>
              </a:spcAft>
              <a:buClr>
                <a:srgbClr val="FFFFFF"/>
              </a:buClr>
              <a:buSzPts val="2800"/>
              <a:buFont typeface="Arial"/>
              <a:buChar char="•"/>
              <a:tabLst/>
              <a:defRPr/>
            </a:pPr>
            <a:r>
              <a:rPr kumimoji="0" lang="zh-CN" altLang="en-US" sz="2800" b="0" i="0" u="none" strike="noStrike" kern="0" cap="none" spc="0" normalizeH="0" baseline="0" noProof="0" dirty="0">
                <a:ln>
                  <a:noFill/>
                </a:ln>
                <a:solidFill>
                  <a:srgbClr val="FFFFFF"/>
                </a:solidFill>
                <a:effectLst/>
                <a:uLnTx/>
                <a:uFillTx/>
                <a:latin typeface="Arial"/>
                <a:cs typeface="Arial"/>
                <a:sym typeface="Arial"/>
              </a:rPr>
              <a:t>客觀說明    </a:t>
            </a:r>
            <a:r>
              <a:rPr kumimoji="0" lang="en-US" sz="2800" b="0" i="0" u="none" strike="noStrike" kern="0" cap="none" spc="0" normalizeH="0" baseline="0" noProof="0" dirty="0">
                <a:ln>
                  <a:noFill/>
                </a:ln>
                <a:solidFill>
                  <a:srgbClr val="FFFFFF"/>
                </a:solidFill>
                <a:effectLst/>
                <a:uLnTx/>
                <a:uFillTx/>
                <a:latin typeface="Arial"/>
                <a:ea typeface="Arial"/>
                <a:cs typeface="Arial"/>
                <a:sym typeface="Arial"/>
              </a:rPr>
              <a:t> </a:t>
            </a:r>
            <a:r>
              <a:rPr kumimoji="0" lang="en-US" sz="2800" b="0" i="0" u="none" strike="noStrike" kern="0" cap="none" spc="0" normalizeH="0" baseline="0" noProof="0" dirty="0">
                <a:ln>
                  <a:noFill/>
                </a:ln>
                <a:solidFill>
                  <a:srgbClr val="FFFFFF"/>
                </a:solidFill>
                <a:effectLst/>
                <a:uLnTx/>
                <a:uFillTx/>
                <a:latin typeface="Arial"/>
                <a:cs typeface="Arial"/>
                <a:sym typeface="Arial"/>
              </a:rPr>
              <a:t>4</a:t>
            </a:r>
            <a:r>
              <a:rPr kumimoji="0" lang="en-US" sz="2800" b="0" i="0" u="none" strike="noStrike" kern="0" cap="none" spc="0" normalizeH="0" baseline="0" noProof="0" dirty="0">
                <a:ln>
                  <a:noFill/>
                </a:ln>
                <a:solidFill>
                  <a:srgbClr val="FFFFFF"/>
                </a:solidFill>
                <a:effectLst/>
                <a:uLnTx/>
                <a:uFillTx/>
                <a:latin typeface="Arial"/>
                <a:ea typeface="Arial"/>
                <a:cs typeface="Arial"/>
                <a:sym typeface="Arial"/>
              </a:rPr>
              <a:t>%</a:t>
            </a:r>
          </a:p>
          <a:p>
            <a:pPr marL="457200" marR="0" lvl="0" indent="-457200" algn="l" defTabSz="914400" rtl="0" eaLnBrk="1" fontAlgn="auto" latinLnBrk="0" hangingPunct="1">
              <a:lnSpc>
                <a:spcPct val="200000"/>
              </a:lnSpc>
              <a:spcBef>
                <a:spcPts val="0"/>
              </a:spcBef>
              <a:spcAft>
                <a:spcPts val="0"/>
              </a:spcAft>
              <a:buClr>
                <a:srgbClr val="FFFFFF"/>
              </a:buClr>
              <a:buSzPts val="2800"/>
              <a:buFont typeface="Arial"/>
              <a:buChar char="•"/>
              <a:tabLst/>
              <a:defRPr/>
            </a:pPr>
            <a:r>
              <a:rPr kumimoji="0" lang="zh-CN" altLang="en-US" sz="2800" b="0" i="0" u="none" strike="noStrike" kern="0" cap="none" spc="0" normalizeH="0" baseline="0" noProof="0" dirty="0">
                <a:ln>
                  <a:noFill/>
                </a:ln>
                <a:solidFill>
                  <a:srgbClr val="FFFFFF"/>
                </a:solidFill>
                <a:effectLst/>
                <a:uLnTx/>
                <a:uFillTx/>
                <a:latin typeface="Arial"/>
                <a:ea typeface="Arial"/>
                <a:cs typeface="Arial"/>
                <a:sym typeface="Arial"/>
              </a:rPr>
              <a:t>主觀想法     </a:t>
            </a:r>
            <a:r>
              <a:rPr kumimoji="0" lang="en-US" altLang="zh-CN" sz="2800" b="0" i="0" u="none" strike="noStrike" kern="0" cap="none" spc="0" normalizeH="0" baseline="0" noProof="0" dirty="0">
                <a:ln>
                  <a:noFill/>
                </a:ln>
                <a:solidFill>
                  <a:srgbClr val="FFFFFF"/>
                </a:solidFill>
                <a:effectLst/>
                <a:uLnTx/>
                <a:uFillTx/>
                <a:latin typeface="Arial"/>
                <a:ea typeface="Arial"/>
                <a:cs typeface="Arial"/>
                <a:sym typeface="Arial"/>
              </a:rPr>
              <a:t>4%</a:t>
            </a:r>
            <a:endParaRPr kumimoji="0" sz="28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
        <p:cNvGrpSpPr/>
        <p:nvPr/>
      </p:nvGrpSpPr>
      <p:grpSpPr>
        <a:xfrm>
          <a:off x="0" y="0"/>
          <a:ext cx="0" cy="0"/>
          <a:chOff x="0" y="0"/>
          <a:chExt cx="0" cy="0"/>
        </a:xfrm>
      </p:grpSpPr>
      <p:sp>
        <p:nvSpPr>
          <p:cNvPr id="243" name="Google Shape;243;p19"/>
          <p:cNvSpPr txBox="1"/>
          <p:nvPr/>
        </p:nvSpPr>
        <p:spPr>
          <a:xfrm>
            <a:off x="2829810" y="2705725"/>
            <a:ext cx="6532379" cy="181588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800"/>
              <a:buFont typeface="Arial"/>
              <a:buNone/>
              <a:tabLst/>
              <a:defRPr/>
            </a:pPr>
            <a:r>
              <a:rPr kumimoji="0" lang="en-US" sz="8800" b="1" i="0" u="none" strike="noStrike" kern="0" cap="none" spc="0" normalizeH="0" baseline="0" noProof="0">
                <a:ln>
                  <a:noFill/>
                </a:ln>
                <a:solidFill>
                  <a:srgbClr val="FFFFFF"/>
                </a:solidFill>
                <a:effectLst/>
                <a:uLnTx/>
                <a:uFillTx/>
                <a:latin typeface="Arial"/>
                <a:ea typeface="Arial"/>
                <a:cs typeface="Arial"/>
                <a:sym typeface="Arial"/>
              </a:rPr>
              <a:t>Q &amp; 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Arial"/>
                <a:cs typeface="Arial"/>
                <a:sym typeface="Arial"/>
              </a:rPr>
              <a:t>Ideas are worthless unless execution.</a:t>
            </a:r>
            <a:endParaRPr kumimoji="0" sz="2400" b="1"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1ECE20-D590-48CA-B852-BF898C64221D}"/>
              </a:ext>
            </a:extLst>
          </p:cNvPr>
          <p:cNvSpPr txBox="1"/>
          <p:nvPr/>
        </p:nvSpPr>
        <p:spPr>
          <a:xfrm>
            <a:off x="2339686" y="2057599"/>
            <a:ext cx="7512627" cy="2742802"/>
          </a:xfrm>
          <a:prstGeom prst="rect">
            <a:avLst/>
          </a:prstGeom>
          <a:noFill/>
        </p:spPr>
        <p:txBody>
          <a:bodyPr wrap="square" rtlCol="0">
            <a:spAutoFit/>
          </a:bodyPr>
          <a:lstStyle/>
          <a:p>
            <a:pPr>
              <a:lnSpc>
                <a:spcPct val="150000"/>
              </a:lnSpc>
            </a:pPr>
            <a:r>
              <a:rPr lang="zh-CN" altLang="en-US" sz="4000" dirty="0">
                <a:solidFill>
                  <a:schemeClr val="bg1"/>
                </a:solidFill>
              </a:rPr>
              <a:t>透過網際網路（</a:t>
            </a:r>
            <a:r>
              <a:rPr lang="en-US" altLang="zh-CN" sz="4000" dirty="0">
                <a:solidFill>
                  <a:schemeClr val="bg1"/>
                </a:solidFill>
              </a:rPr>
              <a:t>Internet</a:t>
            </a:r>
            <a:r>
              <a:rPr lang="zh-CN" altLang="en-US" sz="4000" dirty="0">
                <a:solidFill>
                  <a:schemeClr val="bg1"/>
                </a:solidFill>
              </a:rPr>
              <a:t>）訪問服務商（供應商）的資源，其包括運算、儲存、資料庫等</a:t>
            </a:r>
            <a:r>
              <a:rPr lang="en-MY" altLang="zh-CN" sz="4000" dirty="0">
                <a:solidFill>
                  <a:schemeClr val="bg1"/>
                </a:solidFill>
              </a:rPr>
              <a:t>…</a:t>
            </a:r>
            <a:endParaRPr lang="zh-TW" altLang="en-US" sz="4000" dirty="0">
              <a:solidFill>
                <a:schemeClr val="bg1"/>
              </a:solidFill>
            </a:endParaRPr>
          </a:p>
        </p:txBody>
      </p:sp>
      <p:sp>
        <p:nvSpPr>
          <p:cNvPr id="3" name="TextBox 2">
            <a:extLst>
              <a:ext uri="{FF2B5EF4-FFF2-40B4-BE49-F238E27FC236}">
                <a16:creationId xmlns:a16="http://schemas.microsoft.com/office/drawing/2014/main" id="{398B1203-7473-4681-A34A-8F22F2337512}"/>
              </a:ext>
            </a:extLst>
          </p:cNvPr>
          <p:cNvSpPr txBox="1"/>
          <p:nvPr/>
        </p:nvSpPr>
        <p:spPr>
          <a:xfrm>
            <a:off x="4890653" y="484600"/>
            <a:ext cx="2410691" cy="1015663"/>
          </a:xfrm>
          <a:prstGeom prst="rect">
            <a:avLst/>
          </a:prstGeom>
          <a:noFill/>
        </p:spPr>
        <p:txBody>
          <a:bodyPr wrap="square" rtlCol="0">
            <a:spAutoFit/>
          </a:bodyPr>
          <a:lstStyle/>
          <a:p>
            <a:pPr algn="ctr"/>
            <a:r>
              <a:rPr lang="zh-CN" altLang="en-US" sz="6000" b="1" dirty="0">
                <a:solidFill>
                  <a:schemeClr val="bg1"/>
                </a:solidFill>
              </a:rPr>
              <a:t>廣義</a:t>
            </a:r>
            <a:endParaRPr lang="zh-TW" altLang="en-US" sz="6000" b="1" dirty="0">
              <a:solidFill>
                <a:schemeClr val="bg1"/>
              </a:solidFill>
            </a:endParaRPr>
          </a:p>
        </p:txBody>
      </p:sp>
    </p:spTree>
    <p:extLst>
      <p:ext uri="{BB962C8B-B14F-4D97-AF65-F5344CB8AC3E}">
        <p14:creationId xmlns:p14="http://schemas.microsoft.com/office/powerpoint/2010/main" val="350600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256C514-FDCA-41B5-A95D-933F6F3E9C87}"/>
              </a:ext>
            </a:extLst>
          </p:cNvPr>
          <p:cNvGrpSpPr/>
          <p:nvPr/>
        </p:nvGrpSpPr>
        <p:grpSpPr>
          <a:xfrm>
            <a:off x="436414" y="1070263"/>
            <a:ext cx="3034145" cy="4998028"/>
            <a:chOff x="914400" y="1070263"/>
            <a:chExt cx="3034145" cy="4998028"/>
          </a:xfrm>
        </p:grpSpPr>
        <p:sp>
          <p:nvSpPr>
            <p:cNvPr id="2" name="Rectangle 1">
              <a:extLst>
                <a:ext uri="{FF2B5EF4-FFF2-40B4-BE49-F238E27FC236}">
                  <a16:creationId xmlns:a16="http://schemas.microsoft.com/office/drawing/2014/main" id="{9DDB4560-521D-4145-A229-CF21D1617456}"/>
                </a:ext>
              </a:extLst>
            </p:cNvPr>
            <p:cNvSpPr/>
            <p:nvPr/>
          </p:nvSpPr>
          <p:spPr>
            <a:xfrm>
              <a:off x="914400" y="1070263"/>
              <a:ext cx="3034145" cy="4998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ysClr val="windowText" lastClr="000000"/>
                  </a:solidFill>
                </a:rPr>
                <a:t>終端用戶</a:t>
              </a:r>
              <a:r>
                <a:rPr lang="en-MY" altLang="zh-CN" b="1" dirty="0">
                  <a:solidFill>
                    <a:sysClr val="windowText" lastClr="000000"/>
                  </a:solidFill>
                </a:rPr>
                <a:t> </a:t>
              </a:r>
            </a:p>
            <a:p>
              <a:pPr algn="ctr"/>
              <a:r>
                <a:rPr lang="en-MY" altLang="zh-CN" b="1" dirty="0">
                  <a:solidFill>
                    <a:sysClr val="windowText" lastClr="000000"/>
                  </a:solidFill>
                </a:rPr>
                <a:t>End-user</a:t>
              </a:r>
              <a:endParaRPr lang="zh-TW" altLang="en-US" b="1" dirty="0">
                <a:solidFill>
                  <a:sysClr val="windowText" lastClr="000000"/>
                </a:solidFill>
              </a:endParaRPr>
            </a:p>
          </p:txBody>
        </p:sp>
        <p:pic>
          <p:nvPicPr>
            <p:cNvPr id="5" name="Google Shape;384;p6">
              <a:extLst>
                <a:ext uri="{FF2B5EF4-FFF2-40B4-BE49-F238E27FC236}">
                  <a16:creationId xmlns:a16="http://schemas.microsoft.com/office/drawing/2014/main" id="{C3991394-7AC6-478C-B108-8797A79B7C93}"/>
                </a:ext>
              </a:extLst>
            </p:cNvPr>
            <p:cNvPicPr preferRelativeResize="0"/>
            <p:nvPr/>
          </p:nvPicPr>
          <p:blipFill rotWithShape="1">
            <a:blip r:embed="rId2">
              <a:alphaModFix/>
            </a:blip>
            <a:srcRect b="9453"/>
            <a:stretch/>
          </p:blipFill>
          <p:spPr>
            <a:xfrm>
              <a:off x="1644050" y="1729336"/>
              <a:ext cx="1449725" cy="1416000"/>
            </a:xfrm>
            <a:prstGeom prst="rect">
              <a:avLst/>
            </a:prstGeom>
            <a:noFill/>
            <a:ln>
              <a:noFill/>
            </a:ln>
          </p:spPr>
        </p:pic>
        <p:pic>
          <p:nvPicPr>
            <p:cNvPr id="6" name="Google Shape;388;p6">
              <a:extLst>
                <a:ext uri="{FF2B5EF4-FFF2-40B4-BE49-F238E27FC236}">
                  <a16:creationId xmlns:a16="http://schemas.microsoft.com/office/drawing/2014/main" id="{2705A784-AB2D-4A6D-8EE3-ED95E39A317D}"/>
                </a:ext>
              </a:extLst>
            </p:cNvPr>
            <p:cNvPicPr preferRelativeResize="0"/>
            <p:nvPr/>
          </p:nvPicPr>
          <p:blipFill rotWithShape="1">
            <a:blip r:embed="rId3">
              <a:alphaModFix/>
            </a:blip>
            <a:srcRect/>
            <a:stretch/>
          </p:blipFill>
          <p:spPr>
            <a:xfrm>
              <a:off x="1933212" y="3438213"/>
              <a:ext cx="871400" cy="871400"/>
            </a:xfrm>
            <a:prstGeom prst="rect">
              <a:avLst/>
            </a:prstGeom>
            <a:noFill/>
            <a:ln>
              <a:noFill/>
            </a:ln>
          </p:spPr>
        </p:pic>
        <p:pic>
          <p:nvPicPr>
            <p:cNvPr id="7" name="Google Shape;389;p6">
              <a:extLst>
                <a:ext uri="{FF2B5EF4-FFF2-40B4-BE49-F238E27FC236}">
                  <a16:creationId xmlns:a16="http://schemas.microsoft.com/office/drawing/2014/main" id="{D565822B-4F23-428B-8F64-194B41B57DDA}"/>
                </a:ext>
              </a:extLst>
            </p:cNvPr>
            <p:cNvPicPr preferRelativeResize="0"/>
            <p:nvPr/>
          </p:nvPicPr>
          <p:blipFill rotWithShape="1">
            <a:blip r:embed="rId4">
              <a:alphaModFix/>
            </a:blip>
            <a:srcRect/>
            <a:stretch/>
          </p:blipFill>
          <p:spPr>
            <a:xfrm>
              <a:off x="1755362" y="4602489"/>
              <a:ext cx="1227100" cy="1227100"/>
            </a:xfrm>
            <a:prstGeom prst="rect">
              <a:avLst/>
            </a:prstGeom>
            <a:noFill/>
            <a:ln>
              <a:noFill/>
            </a:ln>
          </p:spPr>
        </p:pic>
      </p:grpSp>
      <p:sp>
        <p:nvSpPr>
          <p:cNvPr id="8" name="Arrow: Right 7">
            <a:extLst>
              <a:ext uri="{FF2B5EF4-FFF2-40B4-BE49-F238E27FC236}">
                <a16:creationId xmlns:a16="http://schemas.microsoft.com/office/drawing/2014/main" id="{3F968942-C747-4096-81BB-F137E1E3EFCF}"/>
              </a:ext>
            </a:extLst>
          </p:cNvPr>
          <p:cNvSpPr/>
          <p:nvPr/>
        </p:nvSpPr>
        <p:spPr>
          <a:xfrm>
            <a:off x="3944214" y="3255349"/>
            <a:ext cx="1858239" cy="85205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a:extLst>
              <a:ext uri="{FF2B5EF4-FFF2-40B4-BE49-F238E27FC236}">
                <a16:creationId xmlns:a16="http://schemas.microsoft.com/office/drawing/2014/main" id="{83999BAC-7102-4673-8377-3C7A6F609062}"/>
              </a:ext>
            </a:extLst>
          </p:cNvPr>
          <p:cNvSpPr/>
          <p:nvPr/>
        </p:nvSpPr>
        <p:spPr>
          <a:xfrm>
            <a:off x="6276109" y="1070263"/>
            <a:ext cx="2375294" cy="4998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ysClr val="windowText" lastClr="000000"/>
                </a:solidFill>
              </a:rPr>
              <a:t>服務種類 </a:t>
            </a:r>
            <a:endParaRPr lang="en-MY" altLang="zh-CN" b="1" dirty="0">
              <a:solidFill>
                <a:sysClr val="windowText" lastClr="000000"/>
              </a:solidFill>
            </a:endParaRPr>
          </a:p>
          <a:p>
            <a:pPr algn="ctr"/>
            <a:r>
              <a:rPr lang="en-MY" altLang="zh-CN" b="1" dirty="0">
                <a:solidFill>
                  <a:sysClr val="windowText" lastClr="000000"/>
                </a:solidFill>
              </a:rPr>
              <a:t>Services Kind</a:t>
            </a:r>
          </a:p>
          <a:p>
            <a:pPr algn="ctr"/>
            <a:endParaRPr lang="en-MY" altLang="zh-TW" b="1" dirty="0">
              <a:solidFill>
                <a:sysClr val="windowText" lastClr="000000"/>
              </a:solidFill>
            </a:endParaRPr>
          </a:p>
          <a:p>
            <a:pPr algn="ctr"/>
            <a:endParaRPr lang="en-MY" altLang="zh-TW" b="1" dirty="0">
              <a:solidFill>
                <a:sysClr val="windowText" lastClr="000000"/>
              </a:solidFill>
            </a:endParaRPr>
          </a:p>
          <a:p>
            <a:pPr algn="ctr"/>
            <a:r>
              <a:rPr lang="zh-CN" altLang="en-US" sz="3200" b="1" dirty="0">
                <a:solidFill>
                  <a:sysClr val="windowText" lastClr="000000"/>
                </a:solidFill>
              </a:rPr>
              <a:t>儲存</a:t>
            </a:r>
            <a:endParaRPr lang="en-US" altLang="zh-TW" sz="3200" b="1" dirty="0">
              <a:solidFill>
                <a:sysClr val="windowText" lastClr="000000"/>
              </a:solidFill>
            </a:endParaRPr>
          </a:p>
          <a:p>
            <a:pPr algn="ctr"/>
            <a:endParaRPr lang="en-US" altLang="zh-TW" sz="3200" b="1" dirty="0">
              <a:solidFill>
                <a:sysClr val="windowText" lastClr="000000"/>
              </a:solidFill>
            </a:endParaRPr>
          </a:p>
          <a:p>
            <a:pPr algn="ctr"/>
            <a:r>
              <a:rPr lang="zh-CN" altLang="en-US" sz="3200" b="1" dirty="0">
                <a:solidFill>
                  <a:sysClr val="windowText" lastClr="000000"/>
                </a:solidFill>
              </a:rPr>
              <a:t>郵件</a:t>
            </a:r>
            <a:endParaRPr lang="en-US" altLang="zh-TW" sz="3200" b="1" dirty="0">
              <a:solidFill>
                <a:sysClr val="windowText" lastClr="000000"/>
              </a:solidFill>
            </a:endParaRPr>
          </a:p>
          <a:p>
            <a:pPr algn="ctr"/>
            <a:endParaRPr lang="en-US" altLang="zh-TW" sz="3200" b="1" dirty="0">
              <a:solidFill>
                <a:sysClr val="windowText" lastClr="000000"/>
              </a:solidFill>
            </a:endParaRPr>
          </a:p>
          <a:p>
            <a:pPr algn="ctr"/>
            <a:r>
              <a:rPr lang="zh-CN" altLang="en-US" sz="3200" b="1" dirty="0">
                <a:solidFill>
                  <a:sysClr val="windowText" lastClr="000000"/>
                </a:solidFill>
              </a:rPr>
              <a:t>運算</a:t>
            </a:r>
            <a:endParaRPr lang="en-US" altLang="zh-CN" sz="3200" b="1" dirty="0">
              <a:solidFill>
                <a:sysClr val="windowText" lastClr="000000"/>
              </a:solidFill>
            </a:endParaRPr>
          </a:p>
          <a:p>
            <a:pPr algn="ctr"/>
            <a:r>
              <a:rPr lang="zh-CN" altLang="en-US" sz="3200" b="1" dirty="0">
                <a:solidFill>
                  <a:sysClr val="windowText" lastClr="000000"/>
                </a:solidFill>
              </a:rPr>
              <a:t>（遊戲）</a:t>
            </a:r>
            <a:endParaRPr lang="zh-TW" altLang="en-US" sz="3200" b="1" dirty="0">
              <a:solidFill>
                <a:sysClr val="windowText" lastClr="000000"/>
              </a:solidFill>
            </a:endParaRPr>
          </a:p>
        </p:txBody>
      </p:sp>
      <p:sp>
        <p:nvSpPr>
          <p:cNvPr id="10" name="Rectangle 9">
            <a:extLst>
              <a:ext uri="{FF2B5EF4-FFF2-40B4-BE49-F238E27FC236}">
                <a16:creationId xmlns:a16="http://schemas.microsoft.com/office/drawing/2014/main" id="{27D56A65-F57D-4AD7-A432-B93728ED8520}"/>
              </a:ext>
            </a:extLst>
          </p:cNvPr>
          <p:cNvSpPr/>
          <p:nvPr/>
        </p:nvSpPr>
        <p:spPr>
          <a:xfrm>
            <a:off x="8741715" y="1070263"/>
            <a:ext cx="3034145" cy="4998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ysClr val="windowText" lastClr="000000"/>
                </a:solidFill>
              </a:rPr>
              <a:t>雲端服務</a:t>
            </a:r>
            <a:endParaRPr lang="en-US" altLang="zh-CN" b="1" dirty="0">
              <a:solidFill>
                <a:sysClr val="windowText" lastClr="000000"/>
              </a:solidFill>
            </a:endParaRPr>
          </a:p>
          <a:p>
            <a:pPr algn="ctr"/>
            <a:r>
              <a:rPr lang="en-MY" altLang="zh-TW" b="1" dirty="0">
                <a:solidFill>
                  <a:sysClr val="windowText" lastClr="000000"/>
                </a:solidFill>
              </a:rPr>
              <a:t>Cloud Services</a:t>
            </a:r>
            <a:endParaRPr lang="zh-TW" altLang="en-US" b="1" dirty="0">
              <a:solidFill>
                <a:sysClr val="windowText" lastClr="000000"/>
              </a:solidFill>
            </a:endParaRPr>
          </a:p>
        </p:txBody>
      </p:sp>
      <p:pic>
        <p:nvPicPr>
          <p:cNvPr id="12" name="Google Shape;367;p6">
            <a:extLst>
              <a:ext uri="{FF2B5EF4-FFF2-40B4-BE49-F238E27FC236}">
                <a16:creationId xmlns:a16="http://schemas.microsoft.com/office/drawing/2014/main" id="{160981B4-3C6C-4B74-BB96-D58068B6383B}"/>
              </a:ext>
            </a:extLst>
          </p:cNvPr>
          <p:cNvPicPr preferRelativeResize="0"/>
          <p:nvPr/>
        </p:nvPicPr>
        <p:blipFill rotWithShape="1">
          <a:blip r:embed="rId5">
            <a:alphaModFix/>
          </a:blip>
          <a:srcRect/>
          <a:stretch/>
        </p:blipFill>
        <p:spPr>
          <a:xfrm>
            <a:off x="9245685" y="2065904"/>
            <a:ext cx="742881" cy="742863"/>
          </a:xfrm>
          <a:prstGeom prst="rect">
            <a:avLst/>
          </a:prstGeom>
          <a:noFill/>
          <a:ln>
            <a:noFill/>
          </a:ln>
        </p:spPr>
      </p:pic>
      <p:pic>
        <p:nvPicPr>
          <p:cNvPr id="13" name="Google Shape;368;p6">
            <a:extLst>
              <a:ext uri="{FF2B5EF4-FFF2-40B4-BE49-F238E27FC236}">
                <a16:creationId xmlns:a16="http://schemas.microsoft.com/office/drawing/2014/main" id="{D3330C6F-956B-4BDE-9C59-7DE00F03C7F0}"/>
              </a:ext>
            </a:extLst>
          </p:cNvPr>
          <p:cNvPicPr preferRelativeResize="0"/>
          <p:nvPr/>
        </p:nvPicPr>
        <p:blipFill rotWithShape="1">
          <a:blip r:embed="rId6">
            <a:alphaModFix/>
          </a:blip>
          <a:srcRect/>
          <a:stretch/>
        </p:blipFill>
        <p:spPr>
          <a:xfrm>
            <a:off x="10763436" y="4386312"/>
            <a:ext cx="525000" cy="432354"/>
          </a:xfrm>
          <a:prstGeom prst="rect">
            <a:avLst/>
          </a:prstGeom>
          <a:noFill/>
          <a:ln>
            <a:noFill/>
          </a:ln>
        </p:spPr>
      </p:pic>
      <p:pic>
        <p:nvPicPr>
          <p:cNvPr id="14" name="Google Shape;369;p6">
            <a:extLst>
              <a:ext uri="{FF2B5EF4-FFF2-40B4-BE49-F238E27FC236}">
                <a16:creationId xmlns:a16="http://schemas.microsoft.com/office/drawing/2014/main" id="{6C40BE5A-8EA5-4F59-BE5A-AF5A49EE1EC0}"/>
              </a:ext>
            </a:extLst>
          </p:cNvPr>
          <p:cNvPicPr preferRelativeResize="0"/>
          <p:nvPr/>
        </p:nvPicPr>
        <p:blipFill rotWithShape="1">
          <a:blip r:embed="rId7">
            <a:alphaModFix/>
          </a:blip>
          <a:srcRect/>
          <a:stretch/>
        </p:blipFill>
        <p:spPr>
          <a:xfrm>
            <a:off x="9580380" y="4864920"/>
            <a:ext cx="1356813" cy="763214"/>
          </a:xfrm>
          <a:prstGeom prst="rect">
            <a:avLst/>
          </a:prstGeom>
          <a:noFill/>
          <a:ln>
            <a:noFill/>
          </a:ln>
        </p:spPr>
      </p:pic>
      <p:pic>
        <p:nvPicPr>
          <p:cNvPr id="15" name="Google Shape;370;p6">
            <a:extLst>
              <a:ext uri="{FF2B5EF4-FFF2-40B4-BE49-F238E27FC236}">
                <a16:creationId xmlns:a16="http://schemas.microsoft.com/office/drawing/2014/main" id="{7C6BFFEA-F3A4-48AE-AC99-961AF1FE7D51}"/>
              </a:ext>
            </a:extLst>
          </p:cNvPr>
          <p:cNvPicPr preferRelativeResize="0"/>
          <p:nvPr/>
        </p:nvPicPr>
        <p:blipFill rotWithShape="1">
          <a:blip r:embed="rId8">
            <a:alphaModFix/>
          </a:blip>
          <a:srcRect/>
          <a:stretch/>
        </p:blipFill>
        <p:spPr>
          <a:xfrm>
            <a:off x="9106347" y="4478371"/>
            <a:ext cx="1021559" cy="305400"/>
          </a:xfrm>
          <a:prstGeom prst="rect">
            <a:avLst/>
          </a:prstGeom>
          <a:noFill/>
          <a:ln>
            <a:noFill/>
          </a:ln>
        </p:spPr>
      </p:pic>
      <p:pic>
        <p:nvPicPr>
          <p:cNvPr id="16" name="Google Shape;372;p6">
            <a:extLst>
              <a:ext uri="{FF2B5EF4-FFF2-40B4-BE49-F238E27FC236}">
                <a16:creationId xmlns:a16="http://schemas.microsoft.com/office/drawing/2014/main" id="{E9666BF3-3CFD-44EA-9810-1A961FB45E66}"/>
              </a:ext>
            </a:extLst>
          </p:cNvPr>
          <p:cNvPicPr preferRelativeResize="0"/>
          <p:nvPr/>
        </p:nvPicPr>
        <p:blipFill rotWithShape="1">
          <a:blip r:embed="rId9">
            <a:alphaModFix/>
          </a:blip>
          <a:srcRect/>
          <a:stretch/>
        </p:blipFill>
        <p:spPr>
          <a:xfrm>
            <a:off x="10490990" y="2065874"/>
            <a:ext cx="742891" cy="742893"/>
          </a:xfrm>
          <a:prstGeom prst="rect">
            <a:avLst/>
          </a:prstGeom>
          <a:noFill/>
          <a:ln>
            <a:noFill/>
          </a:ln>
        </p:spPr>
      </p:pic>
      <p:pic>
        <p:nvPicPr>
          <p:cNvPr id="17" name="Google Shape;380;p6">
            <a:extLst>
              <a:ext uri="{FF2B5EF4-FFF2-40B4-BE49-F238E27FC236}">
                <a16:creationId xmlns:a16="http://schemas.microsoft.com/office/drawing/2014/main" id="{052F823A-461B-4ACC-890D-42BFE5AE042F}"/>
              </a:ext>
            </a:extLst>
          </p:cNvPr>
          <p:cNvPicPr preferRelativeResize="0"/>
          <p:nvPr/>
        </p:nvPicPr>
        <p:blipFill rotWithShape="1">
          <a:blip r:embed="rId10">
            <a:alphaModFix/>
          </a:blip>
          <a:srcRect/>
          <a:stretch/>
        </p:blipFill>
        <p:spPr>
          <a:xfrm>
            <a:off x="9874799" y="3056600"/>
            <a:ext cx="763226" cy="763226"/>
          </a:xfrm>
          <a:prstGeom prst="rect">
            <a:avLst/>
          </a:prstGeom>
          <a:noFill/>
          <a:ln>
            <a:noFill/>
          </a:ln>
        </p:spPr>
      </p:pic>
      <p:sp>
        <p:nvSpPr>
          <p:cNvPr id="18" name="TextBox 17">
            <a:extLst>
              <a:ext uri="{FF2B5EF4-FFF2-40B4-BE49-F238E27FC236}">
                <a16:creationId xmlns:a16="http://schemas.microsoft.com/office/drawing/2014/main" id="{25B140B6-5D66-477A-9220-65F043030293}"/>
              </a:ext>
            </a:extLst>
          </p:cNvPr>
          <p:cNvSpPr txBox="1"/>
          <p:nvPr/>
        </p:nvSpPr>
        <p:spPr>
          <a:xfrm>
            <a:off x="3944214" y="2791882"/>
            <a:ext cx="1375931" cy="646331"/>
          </a:xfrm>
          <a:prstGeom prst="rect">
            <a:avLst/>
          </a:prstGeom>
          <a:noFill/>
        </p:spPr>
        <p:txBody>
          <a:bodyPr wrap="square" rtlCol="0">
            <a:spAutoFit/>
          </a:bodyPr>
          <a:lstStyle/>
          <a:p>
            <a:pPr algn="ctr"/>
            <a:r>
              <a:rPr lang="zh-CN" altLang="en-US" dirty="0">
                <a:solidFill>
                  <a:schemeClr val="bg1"/>
                </a:solidFill>
              </a:rPr>
              <a:t>網際網路</a:t>
            </a:r>
            <a:r>
              <a:rPr lang="en-US" altLang="zh-TW" dirty="0">
                <a:solidFill>
                  <a:schemeClr val="bg1"/>
                </a:solidFill>
              </a:rPr>
              <a:t>Internet</a:t>
            </a:r>
            <a:endParaRPr lang="zh-TW" altLang="en-US" dirty="0">
              <a:solidFill>
                <a:schemeClr val="bg1"/>
              </a:solidFill>
            </a:endParaRPr>
          </a:p>
        </p:txBody>
      </p:sp>
    </p:spTree>
    <p:extLst>
      <p:ext uri="{BB962C8B-B14F-4D97-AF65-F5344CB8AC3E}">
        <p14:creationId xmlns:p14="http://schemas.microsoft.com/office/powerpoint/2010/main" val="217474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8B1203-7473-4681-A34A-8F22F2337512}"/>
              </a:ext>
            </a:extLst>
          </p:cNvPr>
          <p:cNvSpPr txBox="1"/>
          <p:nvPr/>
        </p:nvSpPr>
        <p:spPr>
          <a:xfrm>
            <a:off x="4890654" y="540333"/>
            <a:ext cx="241069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000" b="1" dirty="0">
                <a:solidFill>
                  <a:srgbClr val="FFFFFF"/>
                </a:solidFill>
                <a:latin typeface="Arial"/>
                <a:ea typeface="宋体" panose="02010600030101010101" pitchFamily="2" charset="-122"/>
              </a:rPr>
              <a:t>狹</a:t>
            </a:r>
            <a:r>
              <a:rPr kumimoji="0" lang="zh-CN" altLang="en-US" sz="6000" b="1" i="0" u="none" strike="noStrike" kern="1200" cap="none" spc="0" normalizeH="0" baseline="0" noProof="0" dirty="0">
                <a:ln>
                  <a:noFill/>
                </a:ln>
                <a:solidFill>
                  <a:srgbClr val="FFFFFF"/>
                </a:solidFill>
                <a:effectLst/>
                <a:uLnTx/>
                <a:uFillTx/>
                <a:latin typeface="Arial"/>
                <a:ea typeface="宋体" panose="02010600030101010101" pitchFamily="2" charset="-122"/>
                <a:cs typeface="+mn-cs"/>
              </a:rPr>
              <a:t>義</a:t>
            </a:r>
            <a:endParaRPr kumimoji="0" lang="zh-TW" altLang="en-US" sz="6000" b="1"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endParaRPr>
          </a:p>
        </p:txBody>
      </p:sp>
      <p:grpSp>
        <p:nvGrpSpPr>
          <p:cNvPr id="7" name="Group 6">
            <a:extLst>
              <a:ext uri="{FF2B5EF4-FFF2-40B4-BE49-F238E27FC236}">
                <a16:creationId xmlns:a16="http://schemas.microsoft.com/office/drawing/2014/main" id="{CF47BDE3-FE09-433F-AEF3-C36865B3F967}"/>
              </a:ext>
            </a:extLst>
          </p:cNvPr>
          <p:cNvGrpSpPr/>
          <p:nvPr/>
        </p:nvGrpSpPr>
        <p:grpSpPr>
          <a:xfrm>
            <a:off x="2654440" y="1749645"/>
            <a:ext cx="6883116" cy="4218331"/>
            <a:chOff x="3863681" y="1845570"/>
            <a:chExt cx="7732574" cy="4218331"/>
          </a:xfrm>
        </p:grpSpPr>
        <p:sp>
          <p:nvSpPr>
            <p:cNvPr id="2" name="TextBox 1">
              <a:extLst>
                <a:ext uri="{FF2B5EF4-FFF2-40B4-BE49-F238E27FC236}">
                  <a16:creationId xmlns:a16="http://schemas.microsoft.com/office/drawing/2014/main" id="{871ECE20-D590-48CA-B852-BF898C64221D}"/>
                </a:ext>
              </a:extLst>
            </p:cNvPr>
            <p:cNvSpPr txBox="1"/>
            <p:nvPr/>
          </p:nvSpPr>
          <p:spPr>
            <a:xfrm>
              <a:off x="4890653" y="1901734"/>
              <a:ext cx="4961660" cy="132343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MY" altLang="zh-TW" sz="4000" b="0"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Characteristics</a:t>
              </a:r>
            </a:p>
            <a:p>
              <a:pPr marL="0" marR="0" lvl="0" indent="0" algn="l" defTabSz="914400" rtl="0" eaLnBrk="1" fontAlgn="auto" latinLnBrk="0" hangingPunct="1">
                <a:spcBef>
                  <a:spcPts val="0"/>
                </a:spcBef>
                <a:spcAft>
                  <a:spcPts val="0"/>
                </a:spcAft>
                <a:buClrTx/>
                <a:buSzTx/>
                <a:buFontTx/>
                <a:buNone/>
                <a:tabLst/>
                <a:defRPr/>
              </a:pPr>
              <a:r>
                <a:rPr lang="zh-CN" altLang="en-US" sz="4000" dirty="0">
                  <a:solidFill>
                    <a:srgbClr val="FFFFFF"/>
                  </a:solidFill>
                  <a:latin typeface="Arial"/>
                  <a:ea typeface="新細明體" panose="02020500000000000000" pitchFamily="18" charset="-120"/>
                </a:rPr>
                <a:t>個服務特色</a:t>
              </a:r>
              <a:endParaRPr lang="en-US" altLang="zh-CN" sz="4000" dirty="0">
                <a:solidFill>
                  <a:srgbClr val="FFFFFF"/>
                </a:solidFill>
                <a:latin typeface="Arial"/>
                <a:ea typeface="新細明體" panose="02020500000000000000" pitchFamily="18" charset="-120"/>
              </a:endParaRPr>
            </a:p>
          </p:txBody>
        </p:sp>
        <p:sp>
          <p:nvSpPr>
            <p:cNvPr id="4" name="TextBox 3">
              <a:extLst>
                <a:ext uri="{FF2B5EF4-FFF2-40B4-BE49-F238E27FC236}">
                  <a16:creationId xmlns:a16="http://schemas.microsoft.com/office/drawing/2014/main" id="{A9789684-BC29-4843-8A1B-22456A3797E7}"/>
                </a:ext>
              </a:extLst>
            </p:cNvPr>
            <p:cNvSpPr txBox="1"/>
            <p:nvPr/>
          </p:nvSpPr>
          <p:spPr>
            <a:xfrm>
              <a:off x="4890653" y="3321098"/>
              <a:ext cx="4961660" cy="132343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MY" altLang="zh-TW" sz="4000" b="0"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Ways to deploy</a:t>
              </a:r>
            </a:p>
            <a:p>
              <a:pPr marL="0" marR="0" lvl="0" indent="0" algn="l" defTabSz="914400" rtl="0" eaLnBrk="1" fontAlgn="auto" latinLnBrk="0" hangingPunct="1">
                <a:spcBef>
                  <a:spcPts val="0"/>
                </a:spcBef>
                <a:spcAft>
                  <a:spcPts val="0"/>
                </a:spcAft>
                <a:buClrTx/>
                <a:buSzTx/>
                <a:buFontTx/>
                <a:buNone/>
                <a:tabLst/>
                <a:defRPr/>
              </a:pPr>
              <a:r>
                <a:rPr lang="zh-CN" altLang="en-US" sz="4000" dirty="0">
                  <a:solidFill>
                    <a:srgbClr val="FFFFFF"/>
                  </a:solidFill>
                  <a:latin typeface="Arial"/>
                  <a:ea typeface="新細明體" panose="02020500000000000000" pitchFamily="18" charset="-120"/>
                </a:rPr>
                <a:t>種部署方法</a:t>
              </a:r>
              <a:endParaRPr lang="en-US" altLang="zh-CN" sz="4000" dirty="0">
                <a:solidFill>
                  <a:srgbClr val="FFFFFF"/>
                </a:solidFill>
                <a:latin typeface="Arial"/>
                <a:ea typeface="新細明體" panose="02020500000000000000" pitchFamily="18" charset="-120"/>
              </a:endParaRPr>
            </a:p>
          </p:txBody>
        </p:sp>
        <p:sp>
          <p:nvSpPr>
            <p:cNvPr id="5" name="TextBox 4">
              <a:extLst>
                <a:ext uri="{FF2B5EF4-FFF2-40B4-BE49-F238E27FC236}">
                  <a16:creationId xmlns:a16="http://schemas.microsoft.com/office/drawing/2014/main" id="{D3F03BBA-5394-4192-991C-1FD4FFD09E73}"/>
                </a:ext>
              </a:extLst>
            </p:cNvPr>
            <p:cNvSpPr txBox="1"/>
            <p:nvPr/>
          </p:nvSpPr>
          <p:spPr>
            <a:xfrm>
              <a:off x="4890652" y="4740462"/>
              <a:ext cx="6705603" cy="132343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MY" altLang="zh-TW" sz="4000" b="0"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Kinds of services models</a:t>
              </a:r>
            </a:p>
            <a:p>
              <a:pPr marL="0" marR="0" lvl="0" indent="0" algn="l" defTabSz="914400" rtl="0" eaLnBrk="1" fontAlgn="auto" latinLnBrk="0" hangingPunct="1">
                <a:spcBef>
                  <a:spcPts val="0"/>
                </a:spcBef>
                <a:spcAft>
                  <a:spcPts val="0"/>
                </a:spcAft>
                <a:buClrTx/>
                <a:buSzTx/>
                <a:buFontTx/>
                <a:buNone/>
                <a:tabLst/>
                <a:defRPr/>
              </a:pPr>
              <a:r>
                <a:rPr lang="zh-CN" altLang="en-US" sz="4000" dirty="0">
                  <a:solidFill>
                    <a:srgbClr val="FFFFFF"/>
                  </a:solidFill>
                  <a:latin typeface="Arial"/>
                  <a:ea typeface="新細明體" panose="02020500000000000000" pitchFamily="18" charset="-120"/>
                </a:rPr>
                <a:t>種服務模式</a:t>
              </a:r>
              <a:endParaRPr lang="en-US" altLang="zh-CN" sz="4000" dirty="0">
                <a:solidFill>
                  <a:srgbClr val="FFFFFF"/>
                </a:solidFill>
                <a:latin typeface="Arial"/>
                <a:ea typeface="新細明體" panose="02020500000000000000" pitchFamily="18" charset="-120"/>
              </a:endParaRPr>
            </a:p>
          </p:txBody>
        </p:sp>
        <p:sp>
          <p:nvSpPr>
            <p:cNvPr id="6" name="TextBox 5">
              <a:extLst>
                <a:ext uri="{FF2B5EF4-FFF2-40B4-BE49-F238E27FC236}">
                  <a16:creationId xmlns:a16="http://schemas.microsoft.com/office/drawing/2014/main" id="{079D60DD-C858-492E-93D7-6B1F852A2DF1}"/>
                </a:ext>
              </a:extLst>
            </p:cNvPr>
            <p:cNvSpPr txBox="1"/>
            <p:nvPr/>
          </p:nvSpPr>
          <p:spPr>
            <a:xfrm>
              <a:off x="3863681" y="1845570"/>
              <a:ext cx="1026971" cy="4154984"/>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TW" sz="8800" b="0" i="0" u="none" strike="noStrike" kern="1200" cap="none" spc="0" normalizeH="0" baseline="0" noProof="0" dirty="0">
                  <a:ln>
                    <a:noFill/>
                  </a:ln>
                  <a:solidFill>
                    <a:srgbClr val="FFFFFF"/>
                  </a:solidFill>
                  <a:effectLst/>
                  <a:uLnTx/>
                  <a:uFillTx/>
                  <a:latin typeface="Arial"/>
                  <a:ea typeface="新細明體" panose="02020500000000000000" pitchFamily="18" charset="-120"/>
                  <a:cs typeface="+mn-cs"/>
                </a:rPr>
                <a:t>5</a:t>
              </a:r>
            </a:p>
            <a:p>
              <a:pPr marL="0" marR="0" lvl="0" indent="0" algn="l" defTabSz="914400" rtl="0" eaLnBrk="1" fontAlgn="auto" latinLnBrk="0" hangingPunct="1">
                <a:spcBef>
                  <a:spcPts val="0"/>
                </a:spcBef>
                <a:spcAft>
                  <a:spcPts val="0"/>
                </a:spcAft>
                <a:buClrTx/>
                <a:buSzTx/>
                <a:buFontTx/>
                <a:buNone/>
                <a:tabLst/>
                <a:defRPr/>
              </a:pPr>
              <a:r>
                <a:rPr lang="en-US" altLang="zh-CN" sz="8800" dirty="0">
                  <a:solidFill>
                    <a:srgbClr val="FFFFFF"/>
                  </a:solidFill>
                  <a:latin typeface="Arial"/>
                  <a:ea typeface="新細明體" panose="02020500000000000000" pitchFamily="18" charset="-120"/>
                </a:rPr>
                <a:t>4</a:t>
              </a:r>
            </a:p>
            <a:p>
              <a:pPr marL="0" marR="0" lvl="0" indent="0" algn="l" defTabSz="914400" rtl="0" eaLnBrk="1" fontAlgn="auto" latinLnBrk="0" hangingPunct="1">
                <a:spcBef>
                  <a:spcPts val="0"/>
                </a:spcBef>
                <a:spcAft>
                  <a:spcPts val="0"/>
                </a:spcAft>
                <a:buClrTx/>
                <a:buSzTx/>
                <a:buFontTx/>
                <a:buNone/>
                <a:tabLst/>
                <a:defRPr/>
              </a:pPr>
              <a:r>
                <a:rPr lang="en-US" altLang="zh-CN" sz="8800" dirty="0">
                  <a:solidFill>
                    <a:srgbClr val="FFFFFF"/>
                  </a:solidFill>
                  <a:latin typeface="Arial"/>
                  <a:ea typeface="新細明體" panose="02020500000000000000" pitchFamily="18" charset="-120"/>
                </a:rPr>
                <a:t>3</a:t>
              </a:r>
            </a:p>
          </p:txBody>
        </p:sp>
      </p:grpSp>
      <p:pic>
        <p:nvPicPr>
          <p:cNvPr id="8" name="Google Shape;445;p8">
            <a:extLst>
              <a:ext uri="{FF2B5EF4-FFF2-40B4-BE49-F238E27FC236}">
                <a16:creationId xmlns:a16="http://schemas.microsoft.com/office/drawing/2014/main" id="{567369E9-5759-4975-A2B4-41081AD785A9}"/>
              </a:ext>
            </a:extLst>
          </p:cNvPr>
          <p:cNvPicPr preferRelativeResize="0"/>
          <p:nvPr/>
        </p:nvPicPr>
        <p:blipFill rotWithShape="1">
          <a:blip r:embed="rId2">
            <a:alphaModFix/>
          </a:blip>
          <a:srcRect/>
          <a:stretch/>
        </p:blipFill>
        <p:spPr>
          <a:xfrm>
            <a:off x="8623408" y="192394"/>
            <a:ext cx="3360475" cy="1865005"/>
          </a:xfrm>
          <a:prstGeom prst="rect">
            <a:avLst/>
          </a:prstGeom>
          <a:noFill/>
          <a:ln>
            <a:noFill/>
          </a:ln>
        </p:spPr>
      </p:pic>
      <p:sp>
        <p:nvSpPr>
          <p:cNvPr id="9" name="Google Shape;446;p8">
            <a:extLst>
              <a:ext uri="{FF2B5EF4-FFF2-40B4-BE49-F238E27FC236}">
                <a16:creationId xmlns:a16="http://schemas.microsoft.com/office/drawing/2014/main" id="{76E2C53B-3DE1-45EC-A386-0571DBEEB4C2}"/>
              </a:ext>
            </a:extLst>
          </p:cNvPr>
          <p:cNvSpPr txBox="1"/>
          <p:nvPr/>
        </p:nvSpPr>
        <p:spPr>
          <a:xfrm>
            <a:off x="8602626" y="1741142"/>
            <a:ext cx="2249100" cy="47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1600" b="1" i="0" u="none" strike="noStrike" cap="none" dirty="0">
                <a:solidFill>
                  <a:srgbClr val="000000"/>
                </a:solidFill>
                <a:latin typeface="Calibri"/>
                <a:ea typeface="Calibri"/>
                <a:cs typeface="Calibri"/>
                <a:sym typeface="Calibri"/>
              </a:rPr>
              <a:t>Defined in 2011</a:t>
            </a:r>
            <a:endParaRPr sz="16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6003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DE14B6A0-7B30-4F9C-B809-E799580C57E2}"/>
              </a:ext>
            </a:extLst>
          </p:cNvPr>
          <p:cNvSpPr/>
          <p:nvPr/>
        </p:nvSpPr>
        <p:spPr>
          <a:xfrm>
            <a:off x="363682" y="2384718"/>
            <a:ext cx="2535382" cy="30445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MY" altLang="zh-TW" dirty="0">
                <a:solidFill>
                  <a:schemeClr val="tx1"/>
                </a:solidFill>
              </a:rPr>
              <a:t>Client</a:t>
            </a:r>
            <a:endParaRPr lang="zh-TW" altLang="en-US" dirty="0">
              <a:solidFill>
                <a:schemeClr val="tx1"/>
              </a:solidFill>
            </a:endParaRPr>
          </a:p>
        </p:txBody>
      </p:sp>
      <p:sp>
        <p:nvSpPr>
          <p:cNvPr id="27" name="Rectangle: Rounded Corners 26">
            <a:extLst>
              <a:ext uri="{FF2B5EF4-FFF2-40B4-BE49-F238E27FC236}">
                <a16:creationId xmlns:a16="http://schemas.microsoft.com/office/drawing/2014/main" id="{2A092ABF-B7F1-48D7-BFDD-A97D74930141}"/>
              </a:ext>
            </a:extLst>
          </p:cNvPr>
          <p:cNvSpPr/>
          <p:nvPr/>
        </p:nvSpPr>
        <p:spPr>
          <a:xfrm>
            <a:off x="5531429" y="2384718"/>
            <a:ext cx="6210298" cy="30445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MY" altLang="zh-TW" dirty="0">
                <a:solidFill>
                  <a:schemeClr val="tx1"/>
                </a:solidFill>
              </a:rPr>
              <a:t>Server</a:t>
            </a:r>
            <a:endParaRPr lang="zh-TW" altLang="en-US" dirty="0">
              <a:solidFill>
                <a:schemeClr val="tx1"/>
              </a:solidFill>
            </a:endParaRPr>
          </a:p>
        </p:txBody>
      </p:sp>
      <p:sp>
        <p:nvSpPr>
          <p:cNvPr id="28" name="Rectangle 27">
            <a:extLst>
              <a:ext uri="{FF2B5EF4-FFF2-40B4-BE49-F238E27FC236}">
                <a16:creationId xmlns:a16="http://schemas.microsoft.com/office/drawing/2014/main" id="{67ED4B22-E805-426E-A9AE-29AB584BDDED}"/>
              </a:ext>
            </a:extLst>
          </p:cNvPr>
          <p:cNvSpPr/>
          <p:nvPr/>
        </p:nvSpPr>
        <p:spPr>
          <a:xfrm>
            <a:off x="966355" y="1652159"/>
            <a:ext cx="1381990" cy="73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終端用戶</a:t>
            </a:r>
            <a:endParaRPr lang="en-US" altLang="zh-CN" dirty="0">
              <a:solidFill>
                <a:schemeClr val="tx1"/>
              </a:solidFill>
            </a:endParaRPr>
          </a:p>
          <a:p>
            <a:pPr algn="ctr"/>
            <a:r>
              <a:rPr lang="en-MY" altLang="zh-TW" dirty="0">
                <a:solidFill>
                  <a:schemeClr val="tx1"/>
                </a:solidFill>
              </a:rPr>
              <a:t>End-user</a:t>
            </a:r>
            <a:endParaRPr lang="zh-TW" altLang="en-US" dirty="0">
              <a:solidFill>
                <a:schemeClr val="tx1"/>
              </a:solidFill>
            </a:endParaRPr>
          </a:p>
        </p:txBody>
      </p:sp>
      <p:sp>
        <p:nvSpPr>
          <p:cNvPr id="29" name="Rectangle 28">
            <a:extLst>
              <a:ext uri="{FF2B5EF4-FFF2-40B4-BE49-F238E27FC236}">
                <a16:creationId xmlns:a16="http://schemas.microsoft.com/office/drawing/2014/main" id="{C5D561C7-D4BA-4536-B3D9-F4CC5CEFE4B8}"/>
              </a:ext>
            </a:extLst>
          </p:cNvPr>
          <p:cNvSpPr/>
          <p:nvPr/>
        </p:nvSpPr>
        <p:spPr>
          <a:xfrm>
            <a:off x="6095999" y="1679868"/>
            <a:ext cx="1873827" cy="73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雲端服務</a:t>
            </a:r>
            <a:endParaRPr lang="en-US" altLang="zh-CN" dirty="0">
              <a:solidFill>
                <a:schemeClr val="tx1"/>
              </a:solidFill>
            </a:endParaRPr>
          </a:p>
          <a:p>
            <a:pPr algn="ctr"/>
            <a:r>
              <a:rPr lang="en-MY" altLang="zh-TW" dirty="0">
                <a:solidFill>
                  <a:schemeClr val="tx1"/>
                </a:solidFill>
              </a:rPr>
              <a:t>Cloud Services</a:t>
            </a:r>
            <a:endParaRPr lang="zh-TW" altLang="en-US" dirty="0">
              <a:solidFill>
                <a:schemeClr val="tx1"/>
              </a:solidFill>
            </a:endParaRPr>
          </a:p>
        </p:txBody>
      </p:sp>
      <p:pic>
        <p:nvPicPr>
          <p:cNvPr id="30" name="Google Shape;459;p9">
            <a:extLst>
              <a:ext uri="{FF2B5EF4-FFF2-40B4-BE49-F238E27FC236}">
                <a16:creationId xmlns:a16="http://schemas.microsoft.com/office/drawing/2014/main" id="{FC6DEA16-6B79-4F66-9C6F-4154524FA1E4}"/>
              </a:ext>
            </a:extLst>
          </p:cNvPr>
          <p:cNvPicPr preferRelativeResize="0"/>
          <p:nvPr/>
        </p:nvPicPr>
        <p:blipFill rotWithShape="1">
          <a:blip r:embed="rId2">
            <a:alphaModFix/>
          </a:blip>
          <a:srcRect/>
          <a:stretch/>
        </p:blipFill>
        <p:spPr>
          <a:xfrm>
            <a:off x="718875" y="3493532"/>
            <a:ext cx="1876950" cy="826908"/>
          </a:xfrm>
          <a:prstGeom prst="rect">
            <a:avLst/>
          </a:prstGeom>
          <a:noFill/>
          <a:ln>
            <a:noFill/>
          </a:ln>
        </p:spPr>
      </p:pic>
      <p:pic>
        <p:nvPicPr>
          <p:cNvPr id="31" name="Google Shape;465;p9">
            <a:extLst>
              <a:ext uri="{FF2B5EF4-FFF2-40B4-BE49-F238E27FC236}">
                <a16:creationId xmlns:a16="http://schemas.microsoft.com/office/drawing/2014/main" id="{ECFE48DB-9FE4-4765-BFA7-37587401EBC7}"/>
              </a:ext>
            </a:extLst>
          </p:cNvPr>
          <p:cNvPicPr preferRelativeResize="0"/>
          <p:nvPr/>
        </p:nvPicPr>
        <p:blipFill rotWithShape="1">
          <a:blip r:embed="rId3">
            <a:alphaModFix/>
          </a:blip>
          <a:srcRect/>
          <a:stretch/>
        </p:blipFill>
        <p:spPr>
          <a:xfrm>
            <a:off x="6013436" y="3484185"/>
            <a:ext cx="1449600" cy="845602"/>
          </a:xfrm>
          <a:prstGeom prst="rect">
            <a:avLst/>
          </a:prstGeom>
          <a:noFill/>
          <a:ln>
            <a:noFill/>
          </a:ln>
        </p:spPr>
      </p:pic>
      <p:grpSp>
        <p:nvGrpSpPr>
          <p:cNvPr id="32" name="Google Shape;467;p9">
            <a:extLst>
              <a:ext uri="{FF2B5EF4-FFF2-40B4-BE49-F238E27FC236}">
                <a16:creationId xmlns:a16="http://schemas.microsoft.com/office/drawing/2014/main" id="{7DB8C2E0-492F-49D4-90FE-98781DD131F6}"/>
              </a:ext>
            </a:extLst>
          </p:cNvPr>
          <p:cNvGrpSpPr/>
          <p:nvPr/>
        </p:nvGrpSpPr>
        <p:grpSpPr>
          <a:xfrm>
            <a:off x="9655886" y="2514748"/>
            <a:ext cx="1582500" cy="2563800"/>
            <a:chOff x="7635425" y="2619800"/>
            <a:chExt cx="1582500" cy="2563800"/>
          </a:xfrm>
          <a:solidFill>
            <a:schemeClr val="bg1"/>
          </a:solidFill>
        </p:grpSpPr>
        <p:sp>
          <p:nvSpPr>
            <p:cNvPr id="33" name="Google Shape;468;p9">
              <a:extLst>
                <a:ext uri="{FF2B5EF4-FFF2-40B4-BE49-F238E27FC236}">
                  <a16:creationId xmlns:a16="http://schemas.microsoft.com/office/drawing/2014/main" id="{A69674A4-D6D4-41B3-B06F-205A87418CA9}"/>
                </a:ext>
              </a:extLst>
            </p:cNvPr>
            <p:cNvSpPr/>
            <p:nvPr/>
          </p:nvSpPr>
          <p:spPr>
            <a:xfrm>
              <a:off x="7635425" y="2619800"/>
              <a:ext cx="1582500" cy="2563800"/>
            </a:xfrm>
            <a:prstGeom prst="roundRect">
              <a:avLst>
                <a:gd name="adj" fmla="val 16667"/>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469;p9">
              <a:extLst>
                <a:ext uri="{FF2B5EF4-FFF2-40B4-BE49-F238E27FC236}">
                  <a16:creationId xmlns:a16="http://schemas.microsoft.com/office/drawing/2014/main" id="{F8D6DEE6-C6FD-4DF6-9984-83639FA13042}"/>
                </a:ext>
              </a:extLst>
            </p:cNvPr>
            <p:cNvPicPr preferRelativeResize="0"/>
            <p:nvPr/>
          </p:nvPicPr>
          <p:blipFill rotWithShape="1">
            <a:blip r:embed="rId4">
              <a:alphaModFix/>
            </a:blip>
            <a:srcRect t="11174"/>
            <a:stretch/>
          </p:blipFill>
          <p:spPr>
            <a:xfrm>
              <a:off x="7732250" y="3652350"/>
              <a:ext cx="1323975" cy="626100"/>
            </a:xfrm>
            <a:prstGeom prst="rect">
              <a:avLst/>
            </a:prstGeom>
            <a:grpFill/>
            <a:ln>
              <a:noFill/>
            </a:ln>
          </p:spPr>
        </p:pic>
        <p:pic>
          <p:nvPicPr>
            <p:cNvPr id="35" name="Google Shape;470;p9">
              <a:extLst>
                <a:ext uri="{FF2B5EF4-FFF2-40B4-BE49-F238E27FC236}">
                  <a16:creationId xmlns:a16="http://schemas.microsoft.com/office/drawing/2014/main" id="{50937EB9-9945-4DF8-A83A-3CD9254F98F6}"/>
                </a:ext>
              </a:extLst>
            </p:cNvPr>
            <p:cNvPicPr preferRelativeResize="0"/>
            <p:nvPr/>
          </p:nvPicPr>
          <p:blipFill rotWithShape="1">
            <a:blip r:embed="rId5">
              <a:alphaModFix/>
            </a:blip>
            <a:srcRect/>
            <a:stretch/>
          </p:blipFill>
          <p:spPr>
            <a:xfrm>
              <a:off x="7851313" y="2748913"/>
              <a:ext cx="1085850" cy="742950"/>
            </a:xfrm>
            <a:prstGeom prst="rect">
              <a:avLst/>
            </a:prstGeom>
            <a:grpFill/>
            <a:ln>
              <a:noFill/>
            </a:ln>
          </p:spPr>
        </p:pic>
        <p:pic>
          <p:nvPicPr>
            <p:cNvPr id="36" name="Google Shape;471;p9">
              <a:extLst>
                <a:ext uri="{FF2B5EF4-FFF2-40B4-BE49-F238E27FC236}">
                  <a16:creationId xmlns:a16="http://schemas.microsoft.com/office/drawing/2014/main" id="{4E6C507F-0CD8-4BB2-B8EB-DD589412DD72}"/>
                </a:ext>
              </a:extLst>
            </p:cNvPr>
            <p:cNvPicPr preferRelativeResize="0"/>
            <p:nvPr/>
          </p:nvPicPr>
          <p:blipFill rotWithShape="1">
            <a:blip r:embed="rId6">
              <a:alphaModFix/>
            </a:blip>
            <a:srcRect t="4734"/>
            <a:stretch/>
          </p:blipFill>
          <p:spPr>
            <a:xfrm>
              <a:off x="7851300" y="4438925"/>
              <a:ext cx="1171575" cy="626100"/>
            </a:xfrm>
            <a:prstGeom prst="rect">
              <a:avLst/>
            </a:prstGeom>
            <a:grpFill/>
            <a:ln>
              <a:noFill/>
            </a:ln>
          </p:spPr>
        </p:pic>
      </p:grpSp>
      <p:sp>
        <p:nvSpPr>
          <p:cNvPr id="37" name="Google Shape;472;p9">
            <a:extLst>
              <a:ext uri="{FF2B5EF4-FFF2-40B4-BE49-F238E27FC236}">
                <a16:creationId xmlns:a16="http://schemas.microsoft.com/office/drawing/2014/main" id="{C9DC11AE-A1BE-4664-9C3F-031AEF4BBF97}"/>
              </a:ext>
            </a:extLst>
          </p:cNvPr>
          <p:cNvSpPr/>
          <p:nvPr/>
        </p:nvSpPr>
        <p:spPr>
          <a:xfrm>
            <a:off x="7704911" y="3712373"/>
            <a:ext cx="1582500" cy="351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73;p9">
            <a:extLst>
              <a:ext uri="{FF2B5EF4-FFF2-40B4-BE49-F238E27FC236}">
                <a16:creationId xmlns:a16="http://schemas.microsoft.com/office/drawing/2014/main" id="{0C6F33AE-02DC-4172-9E9F-9E0235B9AA76}"/>
              </a:ext>
            </a:extLst>
          </p:cNvPr>
          <p:cNvSpPr/>
          <p:nvPr/>
        </p:nvSpPr>
        <p:spPr>
          <a:xfrm>
            <a:off x="8228836" y="2997298"/>
            <a:ext cx="1058700" cy="784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474;p9">
            <a:extLst>
              <a:ext uri="{FF2B5EF4-FFF2-40B4-BE49-F238E27FC236}">
                <a16:creationId xmlns:a16="http://schemas.microsoft.com/office/drawing/2014/main" id="{3F89D293-2C18-4320-923C-DB1DB21A563E}"/>
              </a:ext>
            </a:extLst>
          </p:cNvPr>
          <p:cNvSpPr/>
          <p:nvPr/>
        </p:nvSpPr>
        <p:spPr>
          <a:xfrm rot="10800000" flipH="1">
            <a:off x="8228836" y="4000573"/>
            <a:ext cx="1040100" cy="784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60;p9">
            <a:extLst>
              <a:ext uri="{FF2B5EF4-FFF2-40B4-BE49-F238E27FC236}">
                <a16:creationId xmlns:a16="http://schemas.microsoft.com/office/drawing/2014/main" id="{B22F9B53-AF5A-4BF2-8F73-31A0E20E5E3E}"/>
              </a:ext>
            </a:extLst>
          </p:cNvPr>
          <p:cNvPicPr preferRelativeResize="0"/>
          <p:nvPr/>
        </p:nvPicPr>
        <p:blipFill rotWithShape="1">
          <a:blip r:embed="rId7">
            <a:alphaModFix/>
          </a:blip>
          <a:srcRect/>
          <a:stretch/>
        </p:blipFill>
        <p:spPr>
          <a:xfrm>
            <a:off x="3379530" y="3628823"/>
            <a:ext cx="1764949" cy="869100"/>
          </a:xfrm>
          <a:prstGeom prst="rect">
            <a:avLst/>
          </a:prstGeom>
          <a:noFill/>
          <a:ln>
            <a:noFill/>
          </a:ln>
        </p:spPr>
      </p:pic>
      <p:sp>
        <p:nvSpPr>
          <p:cNvPr id="41" name="Google Shape;462;p9">
            <a:extLst>
              <a:ext uri="{FF2B5EF4-FFF2-40B4-BE49-F238E27FC236}">
                <a16:creationId xmlns:a16="http://schemas.microsoft.com/office/drawing/2014/main" id="{331DDC61-15DE-4F0C-8088-E48B38CBE774}"/>
              </a:ext>
            </a:extLst>
          </p:cNvPr>
          <p:cNvSpPr/>
          <p:nvPr/>
        </p:nvSpPr>
        <p:spPr>
          <a:xfrm>
            <a:off x="2733518" y="3913387"/>
            <a:ext cx="435000" cy="4164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62;p9">
            <a:extLst>
              <a:ext uri="{FF2B5EF4-FFF2-40B4-BE49-F238E27FC236}">
                <a16:creationId xmlns:a16="http://schemas.microsoft.com/office/drawing/2014/main" id="{688ABAD8-4EE6-48B3-A64F-3CDE24BFE212}"/>
              </a:ext>
            </a:extLst>
          </p:cNvPr>
          <p:cNvSpPr/>
          <p:nvPr/>
        </p:nvSpPr>
        <p:spPr>
          <a:xfrm>
            <a:off x="5352139" y="3906986"/>
            <a:ext cx="435000" cy="4164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52;p9">
            <a:extLst>
              <a:ext uri="{FF2B5EF4-FFF2-40B4-BE49-F238E27FC236}">
                <a16:creationId xmlns:a16="http://schemas.microsoft.com/office/drawing/2014/main" id="{E0C6F3E7-016E-4164-9169-032A7BFBB978}"/>
              </a:ext>
            </a:extLst>
          </p:cNvPr>
          <p:cNvSpPr txBox="1">
            <a:spLocks noGrp="1"/>
          </p:cNvSpPr>
          <p:nvPr>
            <p:ph type="body" idx="1"/>
          </p:nvPr>
        </p:nvSpPr>
        <p:spPr>
          <a:xfrm>
            <a:off x="5652487" y="5550156"/>
            <a:ext cx="2057400" cy="86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r>
              <a:rPr lang="en-US" sz="1600" dirty="0">
                <a:solidFill>
                  <a:schemeClr val="bg1"/>
                </a:solidFill>
              </a:rPr>
              <a:t>Measured Service </a:t>
            </a:r>
            <a:endParaRPr sz="1600" dirty="0">
              <a:solidFill>
                <a:schemeClr val="bg1"/>
              </a:solidFill>
            </a:endParaRPr>
          </a:p>
          <a:p>
            <a:pPr marL="0" lvl="0" indent="0" algn="l" rtl="0">
              <a:lnSpc>
                <a:spcPct val="90000"/>
              </a:lnSpc>
              <a:spcBef>
                <a:spcPts val="1000"/>
              </a:spcBef>
              <a:spcAft>
                <a:spcPts val="0"/>
              </a:spcAft>
              <a:buSzPts val="2400"/>
              <a:buNone/>
            </a:pPr>
            <a:r>
              <a:rPr lang="en-US" sz="1600" dirty="0" err="1">
                <a:solidFill>
                  <a:schemeClr val="bg1"/>
                </a:solidFill>
              </a:rPr>
              <a:t>被監控與量測的服務</a:t>
            </a:r>
            <a:endParaRPr sz="1600" dirty="0">
              <a:solidFill>
                <a:schemeClr val="bg1"/>
              </a:solidFill>
            </a:endParaRPr>
          </a:p>
        </p:txBody>
      </p:sp>
      <p:sp>
        <p:nvSpPr>
          <p:cNvPr id="44" name="Google Shape;454;p9">
            <a:extLst>
              <a:ext uri="{FF2B5EF4-FFF2-40B4-BE49-F238E27FC236}">
                <a16:creationId xmlns:a16="http://schemas.microsoft.com/office/drawing/2014/main" id="{CC05C9AF-130E-4C32-B878-0D292056597E}"/>
              </a:ext>
            </a:extLst>
          </p:cNvPr>
          <p:cNvSpPr txBox="1"/>
          <p:nvPr/>
        </p:nvSpPr>
        <p:spPr>
          <a:xfrm>
            <a:off x="658525" y="5547411"/>
            <a:ext cx="22452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On-demand self-service</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隨需自助服務</a:t>
            </a:r>
            <a:endParaRPr sz="1600" b="0" i="0" u="none" strike="noStrike" cap="none" dirty="0">
              <a:solidFill>
                <a:schemeClr val="bg1"/>
              </a:solidFill>
              <a:latin typeface="Calibri"/>
              <a:ea typeface="Calibri"/>
              <a:cs typeface="Calibri"/>
              <a:sym typeface="Calibri"/>
            </a:endParaRPr>
          </a:p>
        </p:txBody>
      </p:sp>
      <p:sp>
        <p:nvSpPr>
          <p:cNvPr id="45" name="Google Shape;455;p9">
            <a:extLst>
              <a:ext uri="{FF2B5EF4-FFF2-40B4-BE49-F238E27FC236}">
                <a16:creationId xmlns:a16="http://schemas.microsoft.com/office/drawing/2014/main" id="{AC854542-1E97-4DA9-A538-DACEE0F6BFD0}"/>
              </a:ext>
            </a:extLst>
          </p:cNvPr>
          <p:cNvSpPr txBox="1"/>
          <p:nvPr/>
        </p:nvSpPr>
        <p:spPr>
          <a:xfrm>
            <a:off x="3142325" y="5547411"/>
            <a:ext cx="22452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Broad network access </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隨時隨地用任何網路裝置存取</a:t>
            </a:r>
            <a:r>
              <a:rPr lang="en-US" sz="1600" b="0" i="0" u="none" strike="noStrike" cap="none" dirty="0">
                <a:solidFill>
                  <a:schemeClr val="bg1"/>
                </a:solidFill>
                <a:latin typeface="Calibri"/>
                <a:ea typeface="Calibri"/>
                <a:cs typeface="Calibri"/>
                <a:sym typeface="Calibri"/>
              </a:rPr>
              <a:t> </a:t>
            </a:r>
            <a:endParaRPr sz="1600" b="0" i="0" u="none" strike="noStrike" cap="none" dirty="0">
              <a:solidFill>
                <a:schemeClr val="bg1"/>
              </a:solidFill>
              <a:latin typeface="Calibri"/>
              <a:ea typeface="Calibri"/>
              <a:cs typeface="Calibri"/>
              <a:sym typeface="Calibri"/>
            </a:endParaRPr>
          </a:p>
        </p:txBody>
      </p:sp>
      <p:sp>
        <p:nvSpPr>
          <p:cNvPr id="46" name="Google Shape;456;p9">
            <a:extLst>
              <a:ext uri="{FF2B5EF4-FFF2-40B4-BE49-F238E27FC236}">
                <a16:creationId xmlns:a16="http://schemas.microsoft.com/office/drawing/2014/main" id="{9F598172-0094-4599-B67F-7DEB7CE47A1E}"/>
              </a:ext>
            </a:extLst>
          </p:cNvPr>
          <p:cNvSpPr txBox="1"/>
          <p:nvPr/>
        </p:nvSpPr>
        <p:spPr>
          <a:xfrm>
            <a:off x="7974850" y="5547411"/>
            <a:ext cx="23904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Resource pooling</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多人共享資源池</a:t>
            </a:r>
            <a:endParaRPr sz="1600" b="0" i="0" u="none" strike="noStrike" cap="none" dirty="0">
              <a:solidFill>
                <a:schemeClr val="bg1"/>
              </a:solidFill>
              <a:latin typeface="Calibri"/>
              <a:ea typeface="Calibri"/>
              <a:cs typeface="Calibri"/>
              <a:sym typeface="Calibri"/>
            </a:endParaRPr>
          </a:p>
        </p:txBody>
      </p:sp>
      <p:sp>
        <p:nvSpPr>
          <p:cNvPr id="47" name="Google Shape;457;p9">
            <a:extLst>
              <a:ext uri="{FF2B5EF4-FFF2-40B4-BE49-F238E27FC236}">
                <a16:creationId xmlns:a16="http://schemas.microsoft.com/office/drawing/2014/main" id="{099D115E-0D93-4C41-B333-7905A74CC708}"/>
              </a:ext>
            </a:extLst>
          </p:cNvPr>
          <p:cNvSpPr txBox="1"/>
          <p:nvPr/>
        </p:nvSpPr>
        <p:spPr>
          <a:xfrm>
            <a:off x="9697450" y="5547411"/>
            <a:ext cx="45573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Rapid elasticity </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快速重新佈署彈性</a:t>
            </a:r>
            <a:r>
              <a:rPr lang="en-US" sz="1600" b="0" i="0" u="none" strike="noStrike" cap="none" dirty="0">
                <a:solidFill>
                  <a:schemeClr val="bg1"/>
                </a:solidFill>
                <a:latin typeface="Calibri"/>
                <a:ea typeface="Calibri"/>
                <a:cs typeface="Calibri"/>
                <a:sym typeface="Calibri"/>
              </a:rPr>
              <a:t> </a:t>
            </a:r>
            <a:endParaRPr sz="1600" b="0" i="0" u="none" strike="noStrike" cap="none" dirty="0">
              <a:solidFill>
                <a:schemeClr val="bg1"/>
              </a:solidFill>
              <a:latin typeface="Calibri"/>
              <a:ea typeface="Calibri"/>
              <a:cs typeface="Calibri"/>
              <a:sym typeface="Calibri"/>
            </a:endParaRPr>
          </a:p>
        </p:txBody>
      </p:sp>
      <p:sp>
        <p:nvSpPr>
          <p:cNvPr id="48" name="TextBox 47">
            <a:extLst>
              <a:ext uri="{FF2B5EF4-FFF2-40B4-BE49-F238E27FC236}">
                <a16:creationId xmlns:a16="http://schemas.microsoft.com/office/drawing/2014/main" id="{48256A6C-516A-4CA5-AB15-59BBA74DBE7F}"/>
              </a:ext>
            </a:extLst>
          </p:cNvPr>
          <p:cNvSpPr txBox="1"/>
          <p:nvPr/>
        </p:nvSpPr>
        <p:spPr>
          <a:xfrm>
            <a:off x="950768" y="558555"/>
            <a:ext cx="3896591" cy="707886"/>
          </a:xfrm>
          <a:prstGeom prst="rect">
            <a:avLst/>
          </a:prstGeom>
          <a:noFill/>
        </p:spPr>
        <p:txBody>
          <a:bodyPr wrap="square" rtlCol="0">
            <a:spAutoFit/>
          </a:bodyPr>
          <a:lstStyle/>
          <a:p>
            <a:r>
              <a:rPr lang="en-MY" altLang="zh-TW" sz="4000" b="1" dirty="0">
                <a:solidFill>
                  <a:schemeClr val="bg1"/>
                </a:solidFill>
              </a:rPr>
              <a:t>5 </a:t>
            </a:r>
            <a:r>
              <a:rPr lang="zh-CN" altLang="en-US" sz="4000" b="1" dirty="0">
                <a:solidFill>
                  <a:schemeClr val="bg1"/>
                </a:solidFill>
              </a:rPr>
              <a:t>個服務特色</a:t>
            </a:r>
            <a:endParaRPr lang="zh-TW" altLang="en-US" sz="4000" b="1" dirty="0">
              <a:solidFill>
                <a:schemeClr val="bg1"/>
              </a:solidFill>
            </a:endParaRPr>
          </a:p>
        </p:txBody>
      </p:sp>
    </p:spTree>
    <p:extLst>
      <p:ext uri="{BB962C8B-B14F-4D97-AF65-F5344CB8AC3E}">
        <p14:creationId xmlns:p14="http://schemas.microsoft.com/office/powerpoint/2010/main" val="291764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5D9BBF-44E2-4218-9D2E-357C74EF98B8}"/>
              </a:ext>
            </a:extLst>
          </p:cNvPr>
          <p:cNvSpPr/>
          <p:nvPr/>
        </p:nvSpPr>
        <p:spPr>
          <a:xfrm>
            <a:off x="363682" y="2384718"/>
            <a:ext cx="2535382" cy="30445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MY" altLang="zh-TW" dirty="0">
                <a:solidFill>
                  <a:schemeClr val="tx1"/>
                </a:solidFill>
              </a:rPr>
              <a:t>Client</a:t>
            </a:r>
            <a:endParaRPr lang="zh-TW" altLang="en-US" dirty="0">
              <a:solidFill>
                <a:schemeClr val="tx1"/>
              </a:solidFill>
            </a:endParaRPr>
          </a:p>
        </p:txBody>
      </p:sp>
      <p:sp>
        <p:nvSpPr>
          <p:cNvPr id="4" name="Rectangle: Rounded Corners 3">
            <a:extLst>
              <a:ext uri="{FF2B5EF4-FFF2-40B4-BE49-F238E27FC236}">
                <a16:creationId xmlns:a16="http://schemas.microsoft.com/office/drawing/2014/main" id="{017B0B26-2FFE-4FF7-B1F5-E29207A48B74}"/>
              </a:ext>
            </a:extLst>
          </p:cNvPr>
          <p:cNvSpPr/>
          <p:nvPr/>
        </p:nvSpPr>
        <p:spPr>
          <a:xfrm>
            <a:off x="5531429" y="2384718"/>
            <a:ext cx="6210298" cy="30445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endParaRPr lang="en-MY" altLang="zh-TW" dirty="0">
              <a:solidFill>
                <a:schemeClr val="tx1"/>
              </a:solidFill>
            </a:endParaRPr>
          </a:p>
          <a:p>
            <a:pPr algn="ctr"/>
            <a:r>
              <a:rPr lang="en-MY" altLang="zh-TW" dirty="0">
                <a:solidFill>
                  <a:schemeClr val="tx1"/>
                </a:solidFill>
              </a:rPr>
              <a:t>                                                  Server</a:t>
            </a:r>
            <a:endParaRPr lang="zh-TW" altLang="en-US" dirty="0">
              <a:solidFill>
                <a:schemeClr val="tx1"/>
              </a:solidFill>
            </a:endParaRPr>
          </a:p>
        </p:txBody>
      </p:sp>
      <p:sp>
        <p:nvSpPr>
          <p:cNvPr id="5" name="Rectangle 4">
            <a:extLst>
              <a:ext uri="{FF2B5EF4-FFF2-40B4-BE49-F238E27FC236}">
                <a16:creationId xmlns:a16="http://schemas.microsoft.com/office/drawing/2014/main" id="{4EF6FE9B-2408-4789-BC27-EB627D2F0140}"/>
              </a:ext>
            </a:extLst>
          </p:cNvPr>
          <p:cNvSpPr/>
          <p:nvPr/>
        </p:nvSpPr>
        <p:spPr>
          <a:xfrm>
            <a:off x="966355" y="1652159"/>
            <a:ext cx="1381990" cy="73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終端用戶</a:t>
            </a:r>
            <a:endParaRPr lang="en-US" altLang="zh-CN" b="1" dirty="0">
              <a:solidFill>
                <a:schemeClr val="tx1"/>
              </a:solidFill>
            </a:endParaRPr>
          </a:p>
          <a:p>
            <a:pPr algn="ctr"/>
            <a:r>
              <a:rPr lang="en-MY" altLang="zh-TW" b="1" dirty="0">
                <a:solidFill>
                  <a:schemeClr val="tx1"/>
                </a:solidFill>
              </a:rPr>
              <a:t>End-user</a:t>
            </a:r>
            <a:endParaRPr lang="zh-TW" altLang="en-US" b="1" dirty="0">
              <a:solidFill>
                <a:schemeClr val="tx1"/>
              </a:solidFill>
            </a:endParaRPr>
          </a:p>
        </p:txBody>
      </p:sp>
      <p:sp>
        <p:nvSpPr>
          <p:cNvPr id="6" name="Rectangle 5">
            <a:extLst>
              <a:ext uri="{FF2B5EF4-FFF2-40B4-BE49-F238E27FC236}">
                <a16:creationId xmlns:a16="http://schemas.microsoft.com/office/drawing/2014/main" id="{A9687D90-67A7-4D17-99F7-F58C7AE140CC}"/>
              </a:ext>
            </a:extLst>
          </p:cNvPr>
          <p:cNvSpPr/>
          <p:nvPr/>
        </p:nvSpPr>
        <p:spPr>
          <a:xfrm>
            <a:off x="6095999" y="1679868"/>
            <a:ext cx="1873827" cy="73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雲端服務</a:t>
            </a:r>
            <a:endParaRPr lang="en-US" altLang="zh-CN" b="1" dirty="0">
              <a:solidFill>
                <a:schemeClr val="tx1"/>
              </a:solidFill>
            </a:endParaRPr>
          </a:p>
          <a:p>
            <a:pPr algn="ctr"/>
            <a:r>
              <a:rPr lang="en-MY" altLang="zh-TW" b="1" dirty="0">
                <a:solidFill>
                  <a:schemeClr val="tx1"/>
                </a:solidFill>
              </a:rPr>
              <a:t>Cloud Services</a:t>
            </a:r>
            <a:endParaRPr lang="zh-TW" altLang="en-US" b="1" dirty="0">
              <a:solidFill>
                <a:schemeClr val="tx1"/>
              </a:solidFill>
            </a:endParaRPr>
          </a:p>
        </p:txBody>
      </p:sp>
      <p:sp>
        <p:nvSpPr>
          <p:cNvPr id="18" name="Google Shape;462;p9">
            <a:extLst>
              <a:ext uri="{FF2B5EF4-FFF2-40B4-BE49-F238E27FC236}">
                <a16:creationId xmlns:a16="http://schemas.microsoft.com/office/drawing/2014/main" id="{4F896FE7-8CC5-4699-A80F-DC4D91B0A47D}"/>
              </a:ext>
            </a:extLst>
          </p:cNvPr>
          <p:cNvSpPr/>
          <p:nvPr/>
        </p:nvSpPr>
        <p:spPr>
          <a:xfrm>
            <a:off x="2733518" y="3913387"/>
            <a:ext cx="435000" cy="4164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462;p9">
            <a:extLst>
              <a:ext uri="{FF2B5EF4-FFF2-40B4-BE49-F238E27FC236}">
                <a16:creationId xmlns:a16="http://schemas.microsoft.com/office/drawing/2014/main" id="{123F3035-D786-41B8-80C1-C96FA5759D5B}"/>
              </a:ext>
            </a:extLst>
          </p:cNvPr>
          <p:cNvSpPr/>
          <p:nvPr/>
        </p:nvSpPr>
        <p:spPr>
          <a:xfrm>
            <a:off x="5352139" y="3906986"/>
            <a:ext cx="435000" cy="4164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52;p9">
            <a:extLst>
              <a:ext uri="{FF2B5EF4-FFF2-40B4-BE49-F238E27FC236}">
                <a16:creationId xmlns:a16="http://schemas.microsoft.com/office/drawing/2014/main" id="{E253B904-39D6-4A05-BDC5-3E30B435D2A3}"/>
              </a:ext>
            </a:extLst>
          </p:cNvPr>
          <p:cNvSpPr txBox="1">
            <a:spLocks noGrp="1"/>
          </p:cNvSpPr>
          <p:nvPr>
            <p:ph type="body" idx="1"/>
          </p:nvPr>
        </p:nvSpPr>
        <p:spPr>
          <a:xfrm>
            <a:off x="5652487" y="5550156"/>
            <a:ext cx="2057400" cy="86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r>
              <a:rPr lang="en-US" sz="1600" dirty="0">
                <a:solidFill>
                  <a:schemeClr val="bg1"/>
                </a:solidFill>
              </a:rPr>
              <a:t>Measured Service </a:t>
            </a:r>
            <a:endParaRPr sz="1600" dirty="0">
              <a:solidFill>
                <a:schemeClr val="bg1"/>
              </a:solidFill>
            </a:endParaRPr>
          </a:p>
          <a:p>
            <a:pPr marL="0" lvl="0" indent="0" algn="l" rtl="0">
              <a:lnSpc>
                <a:spcPct val="90000"/>
              </a:lnSpc>
              <a:spcBef>
                <a:spcPts val="1000"/>
              </a:spcBef>
              <a:spcAft>
                <a:spcPts val="0"/>
              </a:spcAft>
              <a:buSzPts val="2400"/>
              <a:buNone/>
            </a:pPr>
            <a:r>
              <a:rPr lang="en-US" sz="1600" dirty="0" err="1">
                <a:solidFill>
                  <a:schemeClr val="bg1"/>
                </a:solidFill>
              </a:rPr>
              <a:t>被監控與量測的服務</a:t>
            </a:r>
            <a:endParaRPr sz="1600" dirty="0">
              <a:solidFill>
                <a:schemeClr val="bg1"/>
              </a:solidFill>
            </a:endParaRPr>
          </a:p>
        </p:txBody>
      </p:sp>
      <p:sp>
        <p:nvSpPr>
          <p:cNvPr id="21" name="Google Shape;454;p9">
            <a:extLst>
              <a:ext uri="{FF2B5EF4-FFF2-40B4-BE49-F238E27FC236}">
                <a16:creationId xmlns:a16="http://schemas.microsoft.com/office/drawing/2014/main" id="{9E5F8296-387C-4DB8-A959-015BD18C8C73}"/>
              </a:ext>
            </a:extLst>
          </p:cNvPr>
          <p:cNvSpPr txBox="1"/>
          <p:nvPr/>
        </p:nvSpPr>
        <p:spPr>
          <a:xfrm>
            <a:off x="658525" y="5547411"/>
            <a:ext cx="22452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On-demand self-service</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隨需自助服務</a:t>
            </a:r>
            <a:endParaRPr sz="1600" b="0" i="0" u="none" strike="noStrike" cap="none" dirty="0">
              <a:solidFill>
                <a:schemeClr val="bg1"/>
              </a:solidFill>
              <a:latin typeface="Calibri"/>
              <a:ea typeface="Calibri"/>
              <a:cs typeface="Calibri"/>
              <a:sym typeface="Calibri"/>
            </a:endParaRPr>
          </a:p>
        </p:txBody>
      </p:sp>
      <p:sp>
        <p:nvSpPr>
          <p:cNvPr id="22" name="Google Shape;455;p9">
            <a:extLst>
              <a:ext uri="{FF2B5EF4-FFF2-40B4-BE49-F238E27FC236}">
                <a16:creationId xmlns:a16="http://schemas.microsoft.com/office/drawing/2014/main" id="{92B0E7DC-3748-4DA1-87CC-6A8550BA3F77}"/>
              </a:ext>
            </a:extLst>
          </p:cNvPr>
          <p:cNvSpPr txBox="1"/>
          <p:nvPr/>
        </p:nvSpPr>
        <p:spPr>
          <a:xfrm>
            <a:off x="3142325" y="5547411"/>
            <a:ext cx="22452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Broad network access </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隨時隨地用任何網路裝置存取</a:t>
            </a:r>
            <a:r>
              <a:rPr lang="en-US" sz="1600" b="0" i="0" u="none" strike="noStrike" cap="none" dirty="0">
                <a:solidFill>
                  <a:schemeClr val="bg1"/>
                </a:solidFill>
                <a:latin typeface="Calibri"/>
                <a:ea typeface="Calibri"/>
                <a:cs typeface="Calibri"/>
                <a:sym typeface="Calibri"/>
              </a:rPr>
              <a:t> </a:t>
            </a:r>
            <a:endParaRPr sz="1600" b="0" i="0" u="none" strike="noStrike" cap="none" dirty="0">
              <a:solidFill>
                <a:schemeClr val="bg1"/>
              </a:solidFill>
              <a:latin typeface="Calibri"/>
              <a:ea typeface="Calibri"/>
              <a:cs typeface="Calibri"/>
              <a:sym typeface="Calibri"/>
            </a:endParaRPr>
          </a:p>
        </p:txBody>
      </p:sp>
      <p:sp>
        <p:nvSpPr>
          <p:cNvPr id="23" name="Google Shape;456;p9">
            <a:extLst>
              <a:ext uri="{FF2B5EF4-FFF2-40B4-BE49-F238E27FC236}">
                <a16:creationId xmlns:a16="http://schemas.microsoft.com/office/drawing/2014/main" id="{2B08486E-BAA6-48B6-A3B0-6CCDA4C6115B}"/>
              </a:ext>
            </a:extLst>
          </p:cNvPr>
          <p:cNvSpPr txBox="1"/>
          <p:nvPr/>
        </p:nvSpPr>
        <p:spPr>
          <a:xfrm>
            <a:off x="7974850" y="5547411"/>
            <a:ext cx="23904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Resource pooling</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多人共享資源池</a:t>
            </a:r>
            <a:endParaRPr sz="1600" b="0" i="0" u="none" strike="noStrike" cap="none" dirty="0">
              <a:solidFill>
                <a:schemeClr val="bg1"/>
              </a:solidFill>
              <a:latin typeface="Calibri"/>
              <a:ea typeface="Calibri"/>
              <a:cs typeface="Calibri"/>
              <a:sym typeface="Calibri"/>
            </a:endParaRPr>
          </a:p>
        </p:txBody>
      </p:sp>
      <p:sp>
        <p:nvSpPr>
          <p:cNvPr id="24" name="Google Shape;457;p9">
            <a:extLst>
              <a:ext uri="{FF2B5EF4-FFF2-40B4-BE49-F238E27FC236}">
                <a16:creationId xmlns:a16="http://schemas.microsoft.com/office/drawing/2014/main" id="{6A6A71B8-D6D7-46F1-8AC8-B9502DD5C7C4}"/>
              </a:ext>
            </a:extLst>
          </p:cNvPr>
          <p:cNvSpPr txBox="1"/>
          <p:nvPr/>
        </p:nvSpPr>
        <p:spPr>
          <a:xfrm>
            <a:off x="9697450" y="5547411"/>
            <a:ext cx="4557300" cy="869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a:solidFill>
                  <a:schemeClr val="bg1"/>
                </a:solidFill>
                <a:latin typeface="Calibri"/>
                <a:ea typeface="Calibri"/>
                <a:cs typeface="Calibri"/>
                <a:sym typeface="Calibri"/>
              </a:rPr>
              <a:t>Rapid elasticity </a:t>
            </a:r>
            <a:endParaRPr sz="1600" b="0" i="0" u="none" strike="noStrike" cap="none" dirty="0">
              <a:solidFill>
                <a:schemeClr val="bg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200"/>
              <a:buFont typeface="Arial"/>
              <a:buNone/>
            </a:pPr>
            <a:r>
              <a:rPr lang="en-US" sz="1600" b="0" i="0" u="none" strike="noStrike" cap="none" dirty="0" err="1">
                <a:solidFill>
                  <a:schemeClr val="bg1"/>
                </a:solidFill>
                <a:latin typeface="Calibri"/>
                <a:ea typeface="Calibri"/>
                <a:cs typeface="Calibri"/>
                <a:sym typeface="Calibri"/>
              </a:rPr>
              <a:t>快速重新佈署彈性</a:t>
            </a:r>
            <a:r>
              <a:rPr lang="en-US" sz="1600" b="0" i="0" u="none" strike="noStrike" cap="none" dirty="0">
                <a:solidFill>
                  <a:schemeClr val="bg1"/>
                </a:solidFill>
                <a:latin typeface="Calibri"/>
                <a:ea typeface="Calibri"/>
                <a:cs typeface="Calibri"/>
                <a:sym typeface="Calibri"/>
              </a:rPr>
              <a:t> </a:t>
            </a:r>
            <a:endParaRPr sz="1600" b="0" i="0" u="none" strike="noStrike" cap="none" dirty="0">
              <a:solidFill>
                <a:schemeClr val="bg1"/>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0C91D9DC-E47B-49F9-9762-DBC2BC773BEC}"/>
              </a:ext>
            </a:extLst>
          </p:cNvPr>
          <p:cNvSpPr txBox="1"/>
          <p:nvPr/>
        </p:nvSpPr>
        <p:spPr>
          <a:xfrm>
            <a:off x="1631373" y="558555"/>
            <a:ext cx="4701719" cy="707886"/>
          </a:xfrm>
          <a:prstGeom prst="rect">
            <a:avLst/>
          </a:prstGeom>
          <a:noFill/>
        </p:spPr>
        <p:txBody>
          <a:bodyPr wrap="square" rtlCol="0">
            <a:spAutoFit/>
          </a:bodyPr>
          <a:lstStyle/>
          <a:p>
            <a:r>
              <a:rPr lang="en-MY" altLang="zh-TW" sz="4000" b="1" dirty="0">
                <a:solidFill>
                  <a:schemeClr val="bg1"/>
                </a:solidFill>
              </a:rPr>
              <a:t>Google Drive</a:t>
            </a:r>
            <a:endParaRPr lang="zh-TW" altLang="en-US" sz="4000" b="1" dirty="0">
              <a:solidFill>
                <a:schemeClr val="bg1"/>
              </a:solidFill>
            </a:endParaRPr>
          </a:p>
        </p:txBody>
      </p:sp>
      <p:pic>
        <p:nvPicPr>
          <p:cNvPr id="26" name="Google Shape;676;ga3026bbfd9_1_411">
            <a:extLst>
              <a:ext uri="{FF2B5EF4-FFF2-40B4-BE49-F238E27FC236}">
                <a16:creationId xmlns:a16="http://schemas.microsoft.com/office/drawing/2014/main" id="{259CB618-AA19-4DDB-80BF-6D8832DF61C5}"/>
              </a:ext>
            </a:extLst>
          </p:cNvPr>
          <p:cNvPicPr preferRelativeResize="0"/>
          <p:nvPr/>
        </p:nvPicPr>
        <p:blipFill rotWithShape="1">
          <a:blip r:embed="rId2">
            <a:alphaModFix/>
          </a:blip>
          <a:srcRect/>
          <a:stretch/>
        </p:blipFill>
        <p:spPr>
          <a:xfrm>
            <a:off x="958327" y="617448"/>
            <a:ext cx="611100" cy="611100"/>
          </a:xfrm>
          <a:prstGeom prst="ellipse">
            <a:avLst/>
          </a:prstGeom>
          <a:noFill/>
          <a:ln>
            <a:noFill/>
          </a:ln>
        </p:spPr>
      </p:pic>
      <p:pic>
        <p:nvPicPr>
          <p:cNvPr id="27" name="Google Shape;678;ga3026bbfd9_1_411">
            <a:extLst>
              <a:ext uri="{FF2B5EF4-FFF2-40B4-BE49-F238E27FC236}">
                <a16:creationId xmlns:a16="http://schemas.microsoft.com/office/drawing/2014/main" id="{931440BC-810B-4DEB-BC63-C0D55AD1FE3E}"/>
              </a:ext>
            </a:extLst>
          </p:cNvPr>
          <p:cNvPicPr preferRelativeResize="0"/>
          <p:nvPr/>
        </p:nvPicPr>
        <p:blipFill rotWithShape="1">
          <a:blip r:embed="rId3">
            <a:alphaModFix/>
          </a:blip>
          <a:srcRect/>
          <a:stretch/>
        </p:blipFill>
        <p:spPr>
          <a:xfrm flipH="1">
            <a:off x="1137003" y="2752748"/>
            <a:ext cx="676275" cy="676252"/>
          </a:xfrm>
          <a:prstGeom prst="rect">
            <a:avLst/>
          </a:prstGeom>
          <a:noFill/>
          <a:ln>
            <a:noFill/>
          </a:ln>
        </p:spPr>
      </p:pic>
      <p:sp>
        <p:nvSpPr>
          <p:cNvPr id="28" name="Google Shape;690;ga3026bbfd9_1_411">
            <a:extLst>
              <a:ext uri="{FF2B5EF4-FFF2-40B4-BE49-F238E27FC236}">
                <a16:creationId xmlns:a16="http://schemas.microsoft.com/office/drawing/2014/main" id="{F2D0E5F0-04E6-4926-BA8E-32A52D05F153}"/>
              </a:ext>
            </a:extLst>
          </p:cNvPr>
          <p:cNvSpPr txBox="1"/>
          <p:nvPr/>
        </p:nvSpPr>
        <p:spPr>
          <a:xfrm>
            <a:off x="555102" y="3373500"/>
            <a:ext cx="2178300" cy="14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000" b="0" i="0" u="none" strike="noStrike" cap="none" dirty="0">
                <a:solidFill>
                  <a:srgbClr val="C00000"/>
                </a:solidFill>
                <a:latin typeface="Calibri"/>
                <a:ea typeface="Calibri"/>
                <a:cs typeface="Calibri"/>
                <a:sym typeface="Calibri"/>
              </a:rPr>
              <a:t>Upgrade storage on the fly. </a:t>
            </a:r>
            <a:br>
              <a:rPr lang="en-US" sz="2000" b="0" i="0" u="none" strike="noStrike" cap="none" dirty="0">
                <a:solidFill>
                  <a:srgbClr val="C00000"/>
                </a:solidFill>
                <a:latin typeface="Calibri"/>
                <a:ea typeface="Calibri"/>
                <a:cs typeface="Calibri"/>
                <a:sym typeface="Calibri"/>
              </a:rPr>
            </a:br>
            <a:r>
              <a:rPr lang="en-US" sz="2000" b="0" i="0" u="none" strike="noStrike" cap="none" dirty="0">
                <a:solidFill>
                  <a:srgbClr val="C00000"/>
                </a:solidFill>
                <a:latin typeface="Calibri"/>
                <a:ea typeface="Calibri"/>
                <a:cs typeface="Calibri"/>
                <a:sym typeface="Calibri"/>
              </a:rPr>
              <a:t>No need for customer service</a:t>
            </a:r>
            <a:endParaRPr sz="2000" b="0" i="0" u="none" strike="noStrike" cap="none" dirty="0">
              <a:solidFill>
                <a:srgbClr val="C00000"/>
              </a:solidFill>
              <a:latin typeface="Calibri"/>
              <a:ea typeface="Calibri"/>
              <a:cs typeface="Calibri"/>
              <a:sym typeface="Calibri"/>
            </a:endParaRPr>
          </a:p>
        </p:txBody>
      </p:sp>
      <p:pic>
        <p:nvPicPr>
          <p:cNvPr id="29" name="Google Shape;691;ga3026bbfd9_1_411">
            <a:extLst>
              <a:ext uri="{FF2B5EF4-FFF2-40B4-BE49-F238E27FC236}">
                <a16:creationId xmlns:a16="http://schemas.microsoft.com/office/drawing/2014/main" id="{BFDD17DC-10A2-4D82-9177-CF73EA3EA556}"/>
              </a:ext>
            </a:extLst>
          </p:cNvPr>
          <p:cNvPicPr preferRelativeResize="0"/>
          <p:nvPr/>
        </p:nvPicPr>
        <p:blipFill>
          <a:blip r:embed="rId4">
            <a:alphaModFix/>
          </a:blip>
          <a:stretch>
            <a:fillRect/>
          </a:stretch>
        </p:blipFill>
        <p:spPr>
          <a:xfrm>
            <a:off x="1679627" y="3107021"/>
            <a:ext cx="435000" cy="435000"/>
          </a:xfrm>
          <a:prstGeom prst="rect">
            <a:avLst/>
          </a:prstGeom>
          <a:noFill/>
          <a:ln>
            <a:noFill/>
          </a:ln>
        </p:spPr>
      </p:pic>
      <p:sp>
        <p:nvSpPr>
          <p:cNvPr id="34" name="Google Shape;685;ga3026bbfd9_1_411">
            <a:extLst>
              <a:ext uri="{FF2B5EF4-FFF2-40B4-BE49-F238E27FC236}">
                <a16:creationId xmlns:a16="http://schemas.microsoft.com/office/drawing/2014/main" id="{DD207698-8F7C-48B3-98F5-E829DE1AFC6E}"/>
              </a:ext>
            </a:extLst>
          </p:cNvPr>
          <p:cNvSpPr txBox="1">
            <a:spLocks/>
          </p:cNvSpPr>
          <p:nvPr/>
        </p:nvSpPr>
        <p:spPr>
          <a:xfrm>
            <a:off x="3294739" y="3616537"/>
            <a:ext cx="2057400" cy="1426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SzPts val="2400"/>
              <a:buFont typeface="Arial"/>
              <a:buNone/>
            </a:pPr>
            <a:r>
              <a:rPr lang="en-US" sz="2200" kern="0" dirty="0">
                <a:solidFill>
                  <a:srgbClr val="C00000"/>
                </a:solidFill>
              </a:rPr>
              <a:t>Accessible from mobile, laptop, tablet through the Internet </a:t>
            </a:r>
          </a:p>
        </p:txBody>
      </p:sp>
      <p:pic>
        <p:nvPicPr>
          <p:cNvPr id="36" name="Google Shape;682;ga3026bbfd9_1_411">
            <a:extLst>
              <a:ext uri="{FF2B5EF4-FFF2-40B4-BE49-F238E27FC236}">
                <a16:creationId xmlns:a16="http://schemas.microsoft.com/office/drawing/2014/main" id="{957EF4D5-CB2B-486C-B1A2-0E1FBF872206}"/>
              </a:ext>
            </a:extLst>
          </p:cNvPr>
          <p:cNvPicPr preferRelativeResize="0"/>
          <p:nvPr/>
        </p:nvPicPr>
        <p:blipFill rotWithShape="1">
          <a:blip r:embed="rId5">
            <a:alphaModFix/>
          </a:blip>
          <a:srcRect/>
          <a:stretch/>
        </p:blipFill>
        <p:spPr>
          <a:xfrm>
            <a:off x="6263392" y="2830694"/>
            <a:ext cx="798950" cy="798950"/>
          </a:xfrm>
          <a:prstGeom prst="rect">
            <a:avLst/>
          </a:prstGeom>
          <a:noFill/>
          <a:ln>
            <a:noFill/>
          </a:ln>
        </p:spPr>
      </p:pic>
      <p:pic>
        <p:nvPicPr>
          <p:cNvPr id="37" name="Google Shape;683;ga3026bbfd9_1_411">
            <a:extLst>
              <a:ext uri="{FF2B5EF4-FFF2-40B4-BE49-F238E27FC236}">
                <a16:creationId xmlns:a16="http://schemas.microsoft.com/office/drawing/2014/main" id="{7BA678DA-D589-45F8-9DF7-04770C5DE0C8}"/>
              </a:ext>
            </a:extLst>
          </p:cNvPr>
          <p:cNvPicPr preferRelativeResize="0"/>
          <p:nvPr/>
        </p:nvPicPr>
        <p:blipFill rotWithShape="1">
          <a:blip r:embed="rId6">
            <a:alphaModFix/>
          </a:blip>
          <a:srcRect/>
          <a:stretch/>
        </p:blipFill>
        <p:spPr>
          <a:xfrm>
            <a:off x="9781117" y="2898120"/>
            <a:ext cx="731700" cy="731700"/>
          </a:xfrm>
          <a:prstGeom prst="rect">
            <a:avLst/>
          </a:prstGeom>
          <a:noFill/>
          <a:ln>
            <a:noFill/>
          </a:ln>
        </p:spPr>
      </p:pic>
      <p:pic>
        <p:nvPicPr>
          <p:cNvPr id="38" name="Google Shape;684;ga3026bbfd9_1_411">
            <a:extLst>
              <a:ext uri="{FF2B5EF4-FFF2-40B4-BE49-F238E27FC236}">
                <a16:creationId xmlns:a16="http://schemas.microsoft.com/office/drawing/2014/main" id="{FD807EB1-05B6-4B17-AA1A-FB93DAF3C821}"/>
              </a:ext>
            </a:extLst>
          </p:cNvPr>
          <p:cNvPicPr preferRelativeResize="0"/>
          <p:nvPr/>
        </p:nvPicPr>
        <p:blipFill rotWithShape="1">
          <a:blip r:embed="rId7">
            <a:alphaModFix/>
          </a:blip>
          <a:srcRect/>
          <a:stretch/>
        </p:blipFill>
        <p:spPr>
          <a:xfrm>
            <a:off x="10629593" y="2864319"/>
            <a:ext cx="731700" cy="731700"/>
          </a:xfrm>
          <a:prstGeom prst="rect">
            <a:avLst/>
          </a:prstGeom>
          <a:noFill/>
          <a:ln>
            <a:noFill/>
          </a:ln>
        </p:spPr>
      </p:pic>
      <p:sp>
        <p:nvSpPr>
          <p:cNvPr id="39" name="Google Shape;686;ga3026bbfd9_1_411">
            <a:extLst>
              <a:ext uri="{FF2B5EF4-FFF2-40B4-BE49-F238E27FC236}">
                <a16:creationId xmlns:a16="http://schemas.microsoft.com/office/drawing/2014/main" id="{B565BD97-1B43-4541-955E-6F54E053B8D6}"/>
              </a:ext>
            </a:extLst>
          </p:cNvPr>
          <p:cNvSpPr txBox="1"/>
          <p:nvPr/>
        </p:nvSpPr>
        <p:spPr>
          <a:xfrm>
            <a:off x="5723717" y="3506469"/>
            <a:ext cx="2312100" cy="175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000" b="0" i="0" u="none" strike="noStrike" cap="none" dirty="0">
                <a:solidFill>
                  <a:srgbClr val="C00000"/>
                </a:solidFill>
                <a:latin typeface="Calibri"/>
                <a:ea typeface="Calibri"/>
                <a:cs typeface="Calibri"/>
                <a:sym typeface="Calibri"/>
              </a:rPr>
              <a:t>Automatically control and optimize resource based on measurements</a:t>
            </a:r>
            <a:endParaRPr sz="1200" b="0" i="0" u="none" strike="noStrike" cap="none" dirty="0">
              <a:solidFill>
                <a:srgbClr val="C00000"/>
              </a:solidFill>
              <a:latin typeface="Arial"/>
              <a:ea typeface="Arial"/>
              <a:cs typeface="Arial"/>
              <a:sym typeface="Arial"/>
            </a:endParaRPr>
          </a:p>
        </p:txBody>
      </p:sp>
      <p:sp>
        <p:nvSpPr>
          <p:cNvPr id="40" name="Google Shape;688;ga3026bbfd9_1_411">
            <a:extLst>
              <a:ext uri="{FF2B5EF4-FFF2-40B4-BE49-F238E27FC236}">
                <a16:creationId xmlns:a16="http://schemas.microsoft.com/office/drawing/2014/main" id="{470B622A-F896-4C0F-A0F9-8AC02BB0A083}"/>
              </a:ext>
            </a:extLst>
          </p:cNvPr>
          <p:cNvSpPr txBox="1"/>
          <p:nvPr/>
        </p:nvSpPr>
        <p:spPr>
          <a:xfrm>
            <a:off x="7969826" y="3546810"/>
            <a:ext cx="1999957" cy="155315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000" b="0" i="0" u="none" strike="noStrike" cap="none" dirty="0">
                <a:solidFill>
                  <a:srgbClr val="C00000"/>
                </a:solidFill>
                <a:latin typeface="Calibri"/>
                <a:ea typeface="Calibri"/>
                <a:cs typeface="Calibri"/>
                <a:sym typeface="Calibri"/>
              </a:rPr>
              <a:t>Pooled computing resources to multiple consumers</a:t>
            </a:r>
            <a:endParaRPr sz="2000" b="0" i="0" u="none" strike="noStrike" cap="none" dirty="0">
              <a:solidFill>
                <a:srgbClr val="C00000"/>
              </a:solidFill>
              <a:latin typeface="Calibri"/>
              <a:ea typeface="Calibri"/>
              <a:cs typeface="Calibri"/>
              <a:sym typeface="Calibri"/>
            </a:endParaRPr>
          </a:p>
        </p:txBody>
      </p:sp>
      <p:sp>
        <p:nvSpPr>
          <p:cNvPr id="41" name="Google Shape;689;ga3026bbfd9_1_411">
            <a:extLst>
              <a:ext uri="{FF2B5EF4-FFF2-40B4-BE49-F238E27FC236}">
                <a16:creationId xmlns:a16="http://schemas.microsoft.com/office/drawing/2014/main" id="{AA9ED8C2-40BD-4D33-A765-DF59630CE171}"/>
              </a:ext>
            </a:extLst>
          </p:cNvPr>
          <p:cNvSpPr txBox="1"/>
          <p:nvPr/>
        </p:nvSpPr>
        <p:spPr>
          <a:xfrm>
            <a:off x="9781117" y="3504019"/>
            <a:ext cx="2139900" cy="175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000" b="0" i="0" u="none" strike="noStrike" cap="none" dirty="0">
                <a:solidFill>
                  <a:srgbClr val="C00000"/>
                </a:solidFill>
                <a:latin typeface="Calibri"/>
                <a:ea typeface="Calibri"/>
                <a:cs typeface="Calibri"/>
                <a:sym typeface="Calibri"/>
              </a:rPr>
              <a:t>Automatically provisions/</a:t>
            </a:r>
            <a:br>
              <a:rPr lang="en-US" sz="2000" b="0" i="0" u="none" strike="noStrike" cap="none" dirty="0">
                <a:solidFill>
                  <a:srgbClr val="C00000"/>
                </a:solidFill>
                <a:latin typeface="Calibri"/>
                <a:ea typeface="Calibri"/>
                <a:cs typeface="Calibri"/>
                <a:sym typeface="Calibri"/>
              </a:rPr>
            </a:br>
            <a:r>
              <a:rPr lang="en-US" sz="2000" b="0" i="0" u="none" strike="noStrike" cap="none" dirty="0">
                <a:solidFill>
                  <a:srgbClr val="C00000"/>
                </a:solidFill>
                <a:latin typeface="Calibri"/>
                <a:ea typeface="Calibri"/>
                <a:cs typeface="Calibri"/>
                <a:sym typeface="Calibri"/>
              </a:rPr>
              <a:t>releases resource rapidly</a:t>
            </a:r>
            <a:endParaRPr sz="2000" b="0" i="0" u="none" strike="noStrike" cap="none" dirty="0">
              <a:solidFill>
                <a:srgbClr val="C00000"/>
              </a:solidFill>
              <a:latin typeface="Calibri"/>
              <a:ea typeface="Calibri"/>
              <a:cs typeface="Calibri"/>
              <a:sym typeface="Calibri"/>
            </a:endParaRPr>
          </a:p>
        </p:txBody>
      </p:sp>
      <p:pic>
        <p:nvPicPr>
          <p:cNvPr id="42" name="Google Shape;706;ga3026bbfd9_1_411">
            <a:extLst>
              <a:ext uri="{FF2B5EF4-FFF2-40B4-BE49-F238E27FC236}">
                <a16:creationId xmlns:a16="http://schemas.microsoft.com/office/drawing/2014/main" id="{6BC9FD55-151E-4736-85E4-36954BD11821}"/>
              </a:ext>
            </a:extLst>
          </p:cNvPr>
          <p:cNvPicPr preferRelativeResize="0"/>
          <p:nvPr/>
        </p:nvPicPr>
        <p:blipFill>
          <a:blip r:embed="rId8">
            <a:alphaModFix/>
          </a:blip>
          <a:stretch>
            <a:fillRect/>
          </a:stretch>
        </p:blipFill>
        <p:spPr>
          <a:xfrm>
            <a:off x="8351861" y="2926174"/>
            <a:ext cx="676274" cy="675595"/>
          </a:xfrm>
          <a:prstGeom prst="rect">
            <a:avLst/>
          </a:prstGeom>
          <a:noFill/>
          <a:ln>
            <a:noFill/>
          </a:ln>
        </p:spPr>
      </p:pic>
    </p:spTree>
    <p:extLst>
      <p:ext uri="{BB962C8B-B14F-4D97-AF65-F5344CB8AC3E}">
        <p14:creationId xmlns:p14="http://schemas.microsoft.com/office/powerpoint/2010/main" val="323259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0B6F9-CD70-4153-9649-1E696F393C26}"/>
              </a:ext>
            </a:extLst>
          </p:cNvPr>
          <p:cNvSpPr txBox="1"/>
          <p:nvPr/>
        </p:nvSpPr>
        <p:spPr>
          <a:xfrm>
            <a:off x="950768" y="558555"/>
            <a:ext cx="3896591" cy="707886"/>
          </a:xfrm>
          <a:prstGeom prst="rect">
            <a:avLst/>
          </a:prstGeom>
          <a:noFill/>
        </p:spPr>
        <p:txBody>
          <a:bodyPr wrap="square" rtlCol="0">
            <a:spAutoFit/>
          </a:bodyPr>
          <a:lstStyle/>
          <a:p>
            <a:r>
              <a:rPr lang="en-MY" altLang="zh-TW" sz="4000" b="1" dirty="0">
                <a:solidFill>
                  <a:schemeClr val="bg1"/>
                </a:solidFill>
              </a:rPr>
              <a:t>4 </a:t>
            </a:r>
            <a:r>
              <a:rPr lang="zh-CN" altLang="en-US" sz="4000" b="1" dirty="0">
                <a:solidFill>
                  <a:schemeClr val="bg1"/>
                </a:solidFill>
              </a:rPr>
              <a:t>種部署方法</a:t>
            </a:r>
            <a:endParaRPr lang="zh-TW" altLang="en-US" sz="4000" b="1" dirty="0">
              <a:solidFill>
                <a:schemeClr val="bg1"/>
              </a:solidFill>
            </a:endParaRPr>
          </a:p>
        </p:txBody>
      </p:sp>
      <p:sp>
        <p:nvSpPr>
          <p:cNvPr id="3" name="Google Shape;970;p18">
            <a:extLst>
              <a:ext uri="{FF2B5EF4-FFF2-40B4-BE49-F238E27FC236}">
                <a16:creationId xmlns:a16="http://schemas.microsoft.com/office/drawing/2014/main" id="{B2FDA7C3-E9F8-42F3-9653-EDB3A5429618}"/>
              </a:ext>
            </a:extLst>
          </p:cNvPr>
          <p:cNvSpPr/>
          <p:nvPr/>
        </p:nvSpPr>
        <p:spPr>
          <a:xfrm>
            <a:off x="2744967" y="1651958"/>
            <a:ext cx="20328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公有雲</a:t>
            </a:r>
            <a:endParaRPr sz="1800" b="1" i="0" u="none" strike="noStrike" cap="none" dirty="0">
              <a:solidFill>
                <a:srgbClr val="FFFFFF"/>
              </a:solidFill>
              <a:latin typeface="Arial"/>
              <a:ea typeface="Arial"/>
              <a:cs typeface="Arial"/>
              <a:sym typeface="Arial"/>
            </a:endParaRPr>
          </a:p>
        </p:txBody>
      </p:sp>
      <p:sp>
        <p:nvSpPr>
          <p:cNvPr id="4" name="Google Shape;971;p18">
            <a:extLst>
              <a:ext uri="{FF2B5EF4-FFF2-40B4-BE49-F238E27FC236}">
                <a16:creationId xmlns:a16="http://schemas.microsoft.com/office/drawing/2014/main" id="{A6E43400-DE5C-47E1-AC9B-AB96C62384E3}"/>
              </a:ext>
            </a:extLst>
          </p:cNvPr>
          <p:cNvSpPr/>
          <p:nvPr/>
        </p:nvSpPr>
        <p:spPr>
          <a:xfrm>
            <a:off x="5069776" y="1664271"/>
            <a:ext cx="19983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私有雲</a:t>
            </a:r>
            <a:endParaRPr sz="1800" b="1" i="0" u="none" strike="noStrike" cap="none" dirty="0">
              <a:solidFill>
                <a:srgbClr val="FFFFFF"/>
              </a:solidFill>
              <a:latin typeface="Arial"/>
              <a:ea typeface="Arial"/>
              <a:cs typeface="Arial"/>
              <a:sym typeface="Arial"/>
            </a:endParaRPr>
          </a:p>
        </p:txBody>
      </p:sp>
      <p:sp>
        <p:nvSpPr>
          <p:cNvPr id="5" name="Google Shape;972;p18">
            <a:extLst>
              <a:ext uri="{FF2B5EF4-FFF2-40B4-BE49-F238E27FC236}">
                <a16:creationId xmlns:a16="http://schemas.microsoft.com/office/drawing/2014/main" id="{668FA2C1-B0C4-4B54-86ED-C2606F3087D3}"/>
              </a:ext>
            </a:extLst>
          </p:cNvPr>
          <p:cNvSpPr/>
          <p:nvPr/>
        </p:nvSpPr>
        <p:spPr>
          <a:xfrm>
            <a:off x="7360086" y="1651958"/>
            <a:ext cx="20541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社群雲</a:t>
            </a:r>
            <a:endParaRPr sz="1800" b="1" i="0" u="none" strike="noStrike" cap="none" dirty="0">
              <a:solidFill>
                <a:srgbClr val="FFFFFF"/>
              </a:solidFill>
              <a:latin typeface="Arial"/>
              <a:ea typeface="Arial"/>
              <a:cs typeface="Arial"/>
              <a:sym typeface="Arial"/>
            </a:endParaRPr>
          </a:p>
        </p:txBody>
      </p:sp>
      <p:sp>
        <p:nvSpPr>
          <p:cNvPr id="6" name="Google Shape;973;p18">
            <a:extLst>
              <a:ext uri="{FF2B5EF4-FFF2-40B4-BE49-F238E27FC236}">
                <a16:creationId xmlns:a16="http://schemas.microsoft.com/office/drawing/2014/main" id="{A4E8E978-410E-47D6-8203-6CFCBCA0890C}"/>
              </a:ext>
            </a:extLst>
          </p:cNvPr>
          <p:cNvSpPr/>
          <p:nvPr/>
        </p:nvSpPr>
        <p:spPr>
          <a:xfrm>
            <a:off x="9706196" y="1664271"/>
            <a:ext cx="2032800"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混合雲</a:t>
            </a:r>
            <a:endParaRPr sz="1800" b="1" i="0" u="none" strike="noStrike" cap="none" dirty="0">
              <a:solidFill>
                <a:srgbClr val="FFFFFF"/>
              </a:solidFill>
              <a:latin typeface="Arial"/>
              <a:ea typeface="Arial"/>
              <a:cs typeface="Arial"/>
              <a:sym typeface="Arial"/>
            </a:endParaRPr>
          </a:p>
        </p:txBody>
      </p:sp>
      <p:sp>
        <p:nvSpPr>
          <p:cNvPr id="7" name="Google Shape;997;p18">
            <a:extLst>
              <a:ext uri="{FF2B5EF4-FFF2-40B4-BE49-F238E27FC236}">
                <a16:creationId xmlns:a16="http://schemas.microsoft.com/office/drawing/2014/main" id="{3A20BD04-2C36-4564-86E0-67E8137AF80E}"/>
              </a:ext>
            </a:extLst>
          </p:cNvPr>
          <p:cNvSpPr/>
          <p:nvPr/>
        </p:nvSpPr>
        <p:spPr>
          <a:xfrm>
            <a:off x="817195" y="2123958"/>
            <a:ext cx="1622400" cy="539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使用權</a:t>
            </a:r>
            <a:endParaRPr sz="1800" b="1" i="0" u="none" strike="noStrike" cap="none" dirty="0">
              <a:solidFill>
                <a:srgbClr val="FFFFFF"/>
              </a:solidFill>
              <a:latin typeface="Arial"/>
              <a:ea typeface="Arial"/>
              <a:cs typeface="Arial"/>
              <a:sym typeface="Arial"/>
            </a:endParaRPr>
          </a:p>
        </p:txBody>
      </p:sp>
      <p:sp>
        <p:nvSpPr>
          <p:cNvPr id="8" name="Google Shape;998;p18">
            <a:extLst>
              <a:ext uri="{FF2B5EF4-FFF2-40B4-BE49-F238E27FC236}">
                <a16:creationId xmlns:a16="http://schemas.microsoft.com/office/drawing/2014/main" id="{3C349BF1-9FE8-4C12-92EF-AC833F4AA1AB}"/>
              </a:ext>
            </a:extLst>
          </p:cNvPr>
          <p:cNvSpPr/>
          <p:nvPr/>
        </p:nvSpPr>
        <p:spPr>
          <a:xfrm>
            <a:off x="817207" y="3888183"/>
            <a:ext cx="1622400" cy="326400"/>
          </a:xfrm>
          <a:prstGeom prst="rect">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圖解</a:t>
            </a:r>
            <a:endParaRPr sz="1800" b="1" i="0" u="none" strike="noStrike" cap="none" dirty="0">
              <a:solidFill>
                <a:srgbClr val="FFFFFF"/>
              </a:solidFill>
              <a:latin typeface="Arial"/>
              <a:ea typeface="Arial"/>
              <a:cs typeface="Arial"/>
              <a:sym typeface="Arial"/>
            </a:endParaRPr>
          </a:p>
        </p:txBody>
      </p:sp>
      <p:sp>
        <p:nvSpPr>
          <p:cNvPr id="10" name="Google Shape;1000;p18">
            <a:extLst>
              <a:ext uri="{FF2B5EF4-FFF2-40B4-BE49-F238E27FC236}">
                <a16:creationId xmlns:a16="http://schemas.microsoft.com/office/drawing/2014/main" id="{B2B04E31-AE41-4A32-B871-7C9FA87A64FE}"/>
              </a:ext>
            </a:extLst>
          </p:cNvPr>
          <p:cNvSpPr/>
          <p:nvPr/>
        </p:nvSpPr>
        <p:spPr>
          <a:xfrm>
            <a:off x="830550" y="5520058"/>
            <a:ext cx="1622400" cy="35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好處</a:t>
            </a:r>
            <a:endParaRPr sz="1800" b="1" i="0" u="none" strike="noStrike" cap="none" dirty="0">
              <a:solidFill>
                <a:srgbClr val="FFFFFF"/>
              </a:solidFill>
              <a:latin typeface="Arial"/>
              <a:ea typeface="Arial"/>
              <a:cs typeface="Arial"/>
              <a:sym typeface="Arial"/>
            </a:endParaRPr>
          </a:p>
        </p:txBody>
      </p:sp>
      <p:sp>
        <p:nvSpPr>
          <p:cNvPr id="11" name="Google Shape;1001;p18">
            <a:extLst>
              <a:ext uri="{FF2B5EF4-FFF2-40B4-BE49-F238E27FC236}">
                <a16:creationId xmlns:a16="http://schemas.microsoft.com/office/drawing/2014/main" id="{2CF86E2F-1D34-4CFE-B4A9-003C1B8C62B7}"/>
              </a:ext>
            </a:extLst>
          </p:cNvPr>
          <p:cNvSpPr/>
          <p:nvPr/>
        </p:nvSpPr>
        <p:spPr>
          <a:xfrm>
            <a:off x="2853669" y="5520058"/>
            <a:ext cx="1896600" cy="35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規模經濟</a:t>
            </a:r>
            <a:endParaRPr sz="1800" b="1" i="0" u="none" strike="noStrike" cap="none" dirty="0">
              <a:solidFill>
                <a:srgbClr val="FFFFFF"/>
              </a:solidFill>
              <a:latin typeface="Arial"/>
              <a:ea typeface="Arial"/>
              <a:cs typeface="Arial"/>
              <a:sym typeface="Arial"/>
            </a:endParaRPr>
          </a:p>
        </p:txBody>
      </p:sp>
      <p:sp>
        <p:nvSpPr>
          <p:cNvPr id="12" name="Google Shape;1002;p18">
            <a:extLst>
              <a:ext uri="{FF2B5EF4-FFF2-40B4-BE49-F238E27FC236}">
                <a16:creationId xmlns:a16="http://schemas.microsoft.com/office/drawing/2014/main" id="{E855248A-0CC2-4574-A880-5801C5A7EBAC}"/>
              </a:ext>
            </a:extLst>
          </p:cNvPr>
          <p:cNvSpPr/>
          <p:nvPr/>
        </p:nvSpPr>
        <p:spPr>
          <a:xfrm>
            <a:off x="5150988" y="5520058"/>
            <a:ext cx="1896600" cy="35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完全控制</a:t>
            </a:r>
            <a:endParaRPr sz="1800" b="1" i="0" u="none" strike="noStrike" cap="none" dirty="0">
              <a:solidFill>
                <a:srgbClr val="FFFFFF"/>
              </a:solidFill>
              <a:latin typeface="Arial"/>
              <a:ea typeface="Arial"/>
              <a:cs typeface="Arial"/>
              <a:sym typeface="Arial"/>
            </a:endParaRPr>
          </a:p>
        </p:txBody>
      </p:sp>
      <p:sp>
        <p:nvSpPr>
          <p:cNvPr id="13" name="Google Shape;1003;p18">
            <a:extLst>
              <a:ext uri="{FF2B5EF4-FFF2-40B4-BE49-F238E27FC236}">
                <a16:creationId xmlns:a16="http://schemas.microsoft.com/office/drawing/2014/main" id="{7AAF4503-5793-42C2-A609-ECC69423D2CB}"/>
              </a:ext>
            </a:extLst>
          </p:cNvPr>
          <p:cNvSpPr/>
          <p:nvPr/>
        </p:nvSpPr>
        <p:spPr>
          <a:xfrm>
            <a:off x="7448306" y="5520058"/>
            <a:ext cx="1896600" cy="35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Arial"/>
                <a:ea typeface="Arial"/>
                <a:cs typeface="Arial"/>
                <a:sym typeface="Arial"/>
              </a:rPr>
              <a:t>Both</a:t>
            </a:r>
            <a:endParaRPr sz="1800" b="0" i="0" u="none" strike="noStrike" cap="none" dirty="0">
              <a:solidFill>
                <a:srgbClr val="FFFFFF"/>
              </a:solidFill>
              <a:latin typeface="Arial"/>
              <a:ea typeface="Arial"/>
              <a:cs typeface="Arial"/>
              <a:sym typeface="Arial"/>
            </a:endParaRPr>
          </a:p>
        </p:txBody>
      </p:sp>
      <p:sp>
        <p:nvSpPr>
          <p:cNvPr id="14" name="Google Shape;1004;p18">
            <a:extLst>
              <a:ext uri="{FF2B5EF4-FFF2-40B4-BE49-F238E27FC236}">
                <a16:creationId xmlns:a16="http://schemas.microsoft.com/office/drawing/2014/main" id="{CEEA5FD8-D94E-481B-BC90-86FFEE20DD20}"/>
              </a:ext>
            </a:extLst>
          </p:cNvPr>
          <p:cNvSpPr/>
          <p:nvPr/>
        </p:nvSpPr>
        <p:spPr>
          <a:xfrm>
            <a:off x="9745625" y="5520058"/>
            <a:ext cx="1896600" cy="35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b="1" dirty="0">
                <a:solidFill>
                  <a:srgbClr val="FFFFFF"/>
                </a:solidFill>
                <a:latin typeface="Arial"/>
                <a:ea typeface="Arial"/>
                <a:cs typeface="Arial"/>
                <a:sym typeface="Arial"/>
              </a:rPr>
              <a:t>所有</a:t>
            </a:r>
            <a:endParaRPr sz="1800" b="1" i="0" u="none" strike="noStrike" cap="none" dirty="0">
              <a:solidFill>
                <a:srgbClr val="FFFFFF"/>
              </a:solidFill>
              <a:latin typeface="Arial"/>
              <a:ea typeface="Arial"/>
              <a:cs typeface="Arial"/>
              <a:sym typeface="Arial"/>
            </a:endParaRPr>
          </a:p>
        </p:txBody>
      </p:sp>
      <p:sp>
        <p:nvSpPr>
          <p:cNvPr id="15" name="Google Shape;1005;p18">
            <a:extLst>
              <a:ext uri="{FF2B5EF4-FFF2-40B4-BE49-F238E27FC236}">
                <a16:creationId xmlns:a16="http://schemas.microsoft.com/office/drawing/2014/main" id="{A23A680C-BD6B-4055-836F-D5FCC96EE5DE}"/>
              </a:ext>
            </a:extLst>
          </p:cNvPr>
          <p:cNvSpPr/>
          <p:nvPr/>
        </p:nvSpPr>
        <p:spPr>
          <a:xfrm>
            <a:off x="2761627" y="2109033"/>
            <a:ext cx="1998300" cy="539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公開</a:t>
            </a:r>
            <a:endParaRPr sz="1800" b="1" i="0" u="none" strike="noStrike" cap="none" dirty="0">
              <a:solidFill>
                <a:srgbClr val="FFFFFF"/>
              </a:solidFill>
              <a:latin typeface="Arial"/>
              <a:ea typeface="Arial"/>
              <a:cs typeface="Arial"/>
              <a:sym typeface="Arial"/>
            </a:endParaRPr>
          </a:p>
        </p:txBody>
      </p:sp>
      <p:sp>
        <p:nvSpPr>
          <p:cNvPr id="16" name="Google Shape;1006;p18">
            <a:extLst>
              <a:ext uri="{FF2B5EF4-FFF2-40B4-BE49-F238E27FC236}">
                <a16:creationId xmlns:a16="http://schemas.microsoft.com/office/drawing/2014/main" id="{13D129AE-8488-4F6C-AC65-F74343409AFD}"/>
              </a:ext>
            </a:extLst>
          </p:cNvPr>
          <p:cNvSpPr/>
          <p:nvPr/>
        </p:nvSpPr>
        <p:spPr>
          <a:xfrm>
            <a:off x="5081958" y="2097733"/>
            <a:ext cx="1998300" cy="539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lt1"/>
                </a:solidFill>
                <a:latin typeface="Arial"/>
                <a:ea typeface="Arial"/>
                <a:cs typeface="Arial"/>
                <a:sym typeface="Arial"/>
              </a:rPr>
              <a:t>特定組織</a:t>
            </a:r>
            <a:endParaRPr sz="1800" b="1" i="0" u="none" strike="noStrike" cap="none" dirty="0">
              <a:solidFill>
                <a:schemeClr val="lt1"/>
              </a:solidFill>
              <a:latin typeface="Arial"/>
              <a:ea typeface="Arial"/>
              <a:cs typeface="Arial"/>
              <a:sym typeface="Arial"/>
            </a:endParaRPr>
          </a:p>
        </p:txBody>
      </p:sp>
      <p:sp>
        <p:nvSpPr>
          <p:cNvPr id="17" name="Google Shape;1007;p18">
            <a:extLst>
              <a:ext uri="{FF2B5EF4-FFF2-40B4-BE49-F238E27FC236}">
                <a16:creationId xmlns:a16="http://schemas.microsoft.com/office/drawing/2014/main" id="{52106999-7A6E-4250-822D-621358EAD89F}"/>
              </a:ext>
            </a:extLst>
          </p:cNvPr>
          <p:cNvSpPr/>
          <p:nvPr/>
        </p:nvSpPr>
        <p:spPr>
          <a:xfrm>
            <a:off x="7402289" y="2112733"/>
            <a:ext cx="1998300" cy="539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lt1"/>
                </a:solidFill>
                <a:latin typeface="Arial"/>
                <a:ea typeface="Arial"/>
                <a:cs typeface="Arial"/>
                <a:sym typeface="Arial"/>
              </a:rPr>
              <a:t>特定組織團體</a:t>
            </a:r>
            <a:endParaRPr sz="1800" b="1" i="0" u="none" strike="noStrike" cap="none" dirty="0">
              <a:solidFill>
                <a:schemeClr val="lt1"/>
              </a:solidFill>
              <a:latin typeface="Arial"/>
              <a:ea typeface="Arial"/>
              <a:cs typeface="Arial"/>
              <a:sym typeface="Arial"/>
            </a:endParaRPr>
          </a:p>
        </p:txBody>
      </p:sp>
      <p:sp>
        <p:nvSpPr>
          <p:cNvPr id="18" name="Google Shape;1008;p18">
            <a:extLst>
              <a:ext uri="{FF2B5EF4-FFF2-40B4-BE49-F238E27FC236}">
                <a16:creationId xmlns:a16="http://schemas.microsoft.com/office/drawing/2014/main" id="{8DC6CF16-B1A1-4D84-9F38-844AD78379BB}"/>
              </a:ext>
            </a:extLst>
          </p:cNvPr>
          <p:cNvSpPr/>
          <p:nvPr/>
        </p:nvSpPr>
        <p:spPr>
          <a:xfrm>
            <a:off x="9722620" y="2106158"/>
            <a:ext cx="1998300" cy="539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chemeClr val="lt1"/>
                </a:solidFill>
                <a:latin typeface="Arial"/>
                <a:ea typeface="Arial"/>
                <a:cs typeface="Arial"/>
                <a:sym typeface="Arial"/>
              </a:rPr>
              <a:t>特定組織 </a:t>
            </a:r>
            <a:r>
              <a:rPr lang="en-MY" altLang="zh-CN" sz="1800" b="1" i="0" u="none" strike="noStrike" cap="none" dirty="0">
                <a:solidFill>
                  <a:schemeClr val="lt1"/>
                </a:solidFill>
                <a:latin typeface="Arial"/>
                <a:ea typeface="Arial"/>
                <a:cs typeface="Arial"/>
                <a:sym typeface="Arial"/>
              </a:rPr>
              <a:t>/ </a:t>
            </a:r>
            <a:r>
              <a:rPr lang="zh-CN" altLang="en-US" sz="1800" b="1" i="0" u="none" strike="noStrike" cap="none" dirty="0">
                <a:solidFill>
                  <a:schemeClr val="lt1"/>
                </a:solidFill>
                <a:latin typeface="Arial"/>
                <a:ea typeface="Arial"/>
                <a:cs typeface="Arial"/>
                <a:sym typeface="Arial"/>
              </a:rPr>
              <a:t>公開</a:t>
            </a:r>
          </a:p>
        </p:txBody>
      </p:sp>
      <p:pic>
        <p:nvPicPr>
          <p:cNvPr id="19" name="Google Shape;1010;p18">
            <a:extLst>
              <a:ext uri="{FF2B5EF4-FFF2-40B4-BE49-F238E27FC236}">
                <a16:creationId xmlns:a16="http://schemas.microsoft.com/office/drawing/2014/main" id="{A1C654AB-8CE4-4594-8CE4-A22A214C6887}"/>
              </a:ext>
            </a:extLst>
          </p:cNvPr>
          <p:cNvPicPr preferRelativeResize="0"/>
          <p:nvPr/>
        </p:nvPicPr>
        <p:blipFill rotWithShape="1">
          <a:blip r:embed="rId2">
            <a:alphaModFix/>
          </a:blip>
          <a:srcRect/>
          <a:stretch/>
        </p:blipFill>
        <p:spPr>
          <a:xfrm>
            <a:off x="5192063" y="2882508"/>
            <a:ext cx="1751025" cy="2316275"/>
          </a:xfrm>
          <a:prstGeom prst="rect">
            <a:avLst/>
          </a:prstGeom>
          <a:noFill/>
          <a:ln>
            <a:noFill/>
          </a:ln>
        </p:spPr>
      </p:pic>
      <p:pic>
        <p:nvPicPr>
          <p:cNvPr id="20" name="Google Shape;1011;p18">
            <a:extLst>
              <a:ext uri="{FF2B5EF4-FFF2-40B4-BE49-F238E27FC236}">
                <a16:creationId xmlns:a16="http://schemas.microsoft.com/office/drawing/2014/main" id="{83F53591-220C-4A8B-BE34-6537E12845BB}"/>
              </a:ext>
            </a:extLst>
          </p:cNvPr>
          <p:cNvPicPr preferRelativeResize="0"/>
          <p:nvPr/>
        </p:nvPicPr>
        <p:blipFill rotWithShape="1">
          <a:blip r:embed="rId3">
            <a:alphaModFix/>
          </a:blip>
          <a:srcRect/>
          <a:stretch/>
        </p:blipFill>
        <p:spPr>
          <a:xfrm>
            <a:off x="9695544" y="2812826"/>
            <a:ext cx="2054100" cy="2419700"/>
          </a:xfrm>
          <a:prstGeom prst="rect">
            <a:avLst/>
          </a:prstGeom>
          <a:noFill/>
          <a:ln>
            <a:noFill/>
          </a:ln>
        </p:spPr>
      </p:pic>
      <p:pic>
        <p:nvPicPr>
          <p:cNvPr id="21" name="Google Shape;1012;p18">
            <a:extLst>
              <a:ext uri="{FF2B5EF4-FFF2-40B4-BE49-F238E27FC236}">
                <a16:creationId xmlns:a16="http://schemas.microsoft.com/office/drawing/2014/main" id="{0126E4BF-B8F0-4134-9D77-56D6CEC8DE0C}"/>
              </a:ext>
            </a:extLst>
          </p:cNvPr>
          <p:cNvPicPr preferRelativeResize="0"/>
          <p:nvPr/>
        </p:nvPicPr>
        <p:blipFill rotWithShape="1">
          <a:blip r:embed="rId4">
            <a:alphaModFix/>
          </a:blip>
          <a:srcRect/>
          <a:stretch/>
        </p:blipFill>
        <p:spPr>
          <a:xfrm>
            <a:off x="7453149" y="2848200"/>
            <a:ext cx="1896600" cy="2399883"/>
          </a:xfrm>
          <a:prstGeom prst="rect">
            <a:avLst/>
          </a:prstGeom>
          <a:noFill/>
          <a:ln>
            <a:noFill/>
          </a:ln>
        </p:spPr>
      </p:pic>
      <p:pic>
        <p:nvPicPr>
          <p:cNvPr id="22" name="Google Shape;1013;p18">
            <a:extLst>
              <a:ext uri="{FF2B5EF4-FFF2-40B4-BE49-F238E27FC236}">
                <a16:creationId xmlns:a16="http://schemas.microsoft.com/office/drawing/2014/main" id="{D5054B4D-2021-476E-8466-5E7F065B41F2}"/>
              </a:ext>
            </a:extLst>
          </p:cNvPr>
          <p:cNvPicPr preferRelativeResize="0"/>
          <p:nvPr/>
        </p:nvPicPr>
        <p:blipFill rotWithShape="1">
          <a:blip r:embed="rId5">
            <a:alphaModFix/>
          </a:blip>
          <a:srcRect l="4434" r="2990"/>
          <a:stretch/>
        </p:blipFill>
        <p:spPr>
          <a:xfrm>
            <a:off x="2676100" y="2882508"/>
            <a:ext cx="2144338" cy="2316275"/>
          </a:xfrm>
          <a:prstGeom prst="rect">
            <a:avLst/>
          </a:prstGeom>
          <a:noFill/>
          <a:ln>
            <a:noFill/>
          </a:ln>
        </p:spPr>
      </p:pic>
      <p:sp>
        <p:nvSpPr>
          <p:cNvPr id="23" name="Google Shape;970;p18">
            <a:extLst>
              <a:ext uri="{FF2B5EF4-FFF2-40B4-BE49-F238E27FC236}">
                <a16:creationId xmlns:a16="http://schemas.microsoft.com/office/drawing/2014/main" id="{9BD284EC-C398-4E47-BD7F-8AD860B8A04E}"/>
              </a:ext>
            </a:extLst>
          </p:cNvPr>
          <p:cNvSpPr/>
          <p:nvPr/>
        </p:nvSpPr>
        <p:spPr>
          <a:xfrm>
            <a:off x="817194" y="1651958"/>
            <a:ext cx="1668609" cy="355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altLang="en-US" sz="1800" b="1" i="0" u="none" strike="noStrike" cap="none" dirty="0">
                <a:solidFill>
                  <a:srgbClr val="FFFFFF"/>
                </a:solidFill>
                <a:latin typeface="Arial"/>
                <a:ea typeface="Arial"/>
                <a:cs typeface="Arial"/>
                <a:sym typeface="Arial"/>
              </a:rPr>
              <a:t>部署方法</a:t>
            </a:r>
            <a:endParaRPr sz="18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46509866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1568</Words>
  <Application>Microsoft Office PowerPoint</Application>
  <PresentationFormat>Widescreen</PresentationFormat>
  <Paragraphs>298</Paragraphs>
  <Slides>38</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-apple-system</vt:lpstr>
      <vt:lpstr>Arial</vt:lpstr>
      <vt:lpstr>Arial</vt:lpstr>
      <vt:lpstr>Calibri</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可擴充性 Scalability</vt:lpstr>
      <vt:lpstr>PowerPoint Presentation</vt:lpstr>
      <vt:lpstr>可用性 Availability</vt:lpstr>
      <vt:lpstr>可擴充性 Scalability</vt:lpstr>
      <vt:lpstr>PowerPoint Presentation</vt:lpstr>
      <vt:lpstr>PowerPoint Presentation</vt:lpstr>
      <vt:lpstr>PowerPoint Presentation</vt:lpstr>
      <vt:lpstr>PowerPoint Presentation</vt:lpstr>
      <vt:lpstr>PowerPoint Presentation</vt:lpstr>
      <vt:lpstr>PowerPoint Presentation</vt:lpstr>
      <vt:lpstr>區域  Region</vt:lpstr>
      <vt:lpstr>可用區域  Availability Zone</vt:lpstr>
      <vt:lpstr>節點網路  Edge Network</vt:lpstr>
      <vt:lpstr>PowerPoint Presentation</vt:lpstr>
      <vt:lpstr>PowerPoint Presentation</vt:lpstr>
      <vt:lpstr>PowerPoint Presentation</vt:lpstr>
      <vt:lpstr>PowerPoint Presentation</vt:lpstr>
      <vt:lpstr>PowerPoint Presentation</vt:lpstr>
      <vt:lpstr>PowerPoint Presentation</vt:lpstr>
      <vt:lpstr>Cloud Solution Case Study KKbox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Diabolo Jie</dc:creator>
  <cp:lastModifiedBy>Diabolo Jie</cp:lastModifiedBy>
  <cp:revision>19</cp:revision>
  <dcterms:created xsi:type="dcterms:W3CDTF">2021-03-08T02:41:52Z</dcterms:created>
  <dcterms:modified xsi:type="dcterms:W3CDTF">2021-03-08T06:26:20Z</dcterms:modified>
</cp:coreProperties>
</file>